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95" r:id="rId4"/>
    <p:sldId id="260" r:id="rId5"/>
    <p:sldId id="262" r:id="rId6"/>
    <p:sldId id="264" r:id="rId7"/>
    <p:sldId id="271" r:id="rId8"/>
    <p:sldId id="283" r:id="rId9"/>
    <p:sldId id="282" r:id="rId10"/>
    <p:sldId id="284" r:id="rId11"/>
    <p:sldId id="272" r:id="rId12"/>
    <p:sldId id="273" r:id="rId13"/>
    <p:sldId id="276" r:id="rId14"/>
    <p:sldId id="293" r:id="rId15"/>
    <p:sldId id="298" r:id="rId16"/>
    <p:sldId id="289" r:id="rId17"/>
    <p:sldId id="300" r:id="rId18"/>
    <p:sldId id="280" r:id="rId19"/>
    <p:sldId id="286" r:id="rId20"/>
    <p:sldId id="287" r:id="rId21"/>
    <p:sldId id="288" r:id="rId22"/>
    <p:sldId id="302" r:id="rId23"/>
    <p:sldId id="297" r:id="rId24"/>
    <p:sldId id="30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810" autoAdjust="0"/>
  </p:normalViewPr>
  <p:slideViewPr>
    <p:cSldViewPr>
      <p:cViewPr>
        <p:scale>
          <a:sx n="61" d="100"/>
          <a:sy n="61" d="100"/>
        </p:scale>
        <p:origin x="-1044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B4EB-E490-466B-9C6D-2006108CEB7C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0FCFB-ABC5-4CAE-85BC-8CDB809B8F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992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0FCFB-ABC5-4CAE-85BC-8CDB809B8F2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675A-5FAF-43BE-8DE0-D6694E8132C2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E788-35F2-41A6-9AE6-3D7D61EA6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675A-5FAF-43BE-8DE0-D6694E8132C2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E788-35F2-41A6-9AE6-3D7D61EA6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675A-5FAF-43BE-8DE0-D6694E8132C2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E788-35F2-41A6-9AE6-3D7D61EA6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675A-5FAF-43BE-8DE0-D6694E8132C2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E788-35F2-41A6-9AE6-3D7D61EA6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675A-5FAF-43BE-8DE0-D6694E8132C2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E788-35F2-41A6-9AE6-3D7D61EA6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675A-5FAF-43BE-8DE0-D6694E8132C2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E788-35F2-41A6-9AE6-3D7D61EA6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675A-5FAF-43BE-8DE0-D6694E8132C2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E788-35F2-41A6-9AE6-3D7D61EA6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675A-5FAF-43BE-8DE0-D6694E8132C2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E788-35F2-41A6-9AE6-3D7D61EA6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675A-5FAF-43BE-8DE0-D6694E8132C2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E788-35F2-41A6-9AE6-3D7D61EA6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675A-5FAF-43BE-8DE0-D6694E8132C2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E788-35F2-41A6-9AE6-3D7D61EA6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675A-5FAF-43BE-8DE0-D6694E8132C2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E788-35F2-41A6-9AE6-3D7D61EA6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1675A-5FAF-43BE-8DE0-D6694E8132C2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2E788-35F2-41A6-9AE6-3D7D61EA6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math-oge.sdamgia.ru/problem?id=41218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ru-RU" sz="5400" dirty="0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разных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приемов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и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методов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подготовки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учащихся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к ОГЭ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»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4286256"/>
            <a:ext cx="2857520" cy="1352544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Учитель математики</a:t>
            </a:r>
          </a:p>
          <a:p>
            <a:r>
              <a:rPr lang="ru-RU" sz="1400" b="1" dirty="0" smtClean="0"/>
              <a:t>ГБОУ СОШ «ОЦ»</a:t>
            </a:r>
          </a:p>
          <a:p>
            <a:r>
              <a:rPr lang="ru-RU" sz="1400" b="1" dirty="0" smtClean="0"/>
              <a:t>С. Красносельское</a:t>
            </a:r>
          </a:p>
          <a:p>
            <a:r>
              <a:rPr lang="ru-RU" sz="1400" b="1" dirty="0" smtClean="0"/>
              <a:t>Вершинина Л.Н.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5" y="836712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Использование </a:t>
            </a:r>
            <a:r>
              <a:rPr lang="ru-RU" sz="2800" dirty="0" err="1" smtClean="0">
                <a:solidFill>
                  <a:srgbClr val="FF0000"/>
                </a:solidFill>
              </a:rPr>
              <a:t>он-лайн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пратформ</a:t>
            </a:r>
            <a:r>
              <a:rPr lang="ru-RU" sz="2800" dirty="0" smtClean="0">
                <a:solidFill>
                  <a:srgbClr val="FF0000"/>
                </a:solidFill>
              </a:rPr>
              <a:t> (</a:t>
            </a:r>
            <a:r>
              <a:rPr lang="ru-RU" sz="2800" dirty="0" err="1" smtClean="0">
                <a:solidFill>
                  <a:srgbClr val="FF0000"/>
                </a:solidFill>
              </a:rPr>
              <a:t>учи.ру</a:t>
            </a:r>
            <a:r>
              <a:rPr lang="ru-RU" sz="2800" dirty="0" smtClean="0">
                <a:solidFill>
                  <a:srgbClr val="FF0000"/>
                </a:solidFill>
              </a:rPr>
              <a:t>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71612"/>
            <a:ext cx="5643602" cy="6306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7649" y="646300"/>
            <a:ext cx="4382752" cy="57464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4700" y="4567733"/>
            <a:ext cx="3523200" cy="9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задания на платформе помогают воспитать навыки самостоятельной работы и закрепить сложные темы, дополнительно повышая уверенность в своих силах.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44700" y="2817467"/>
            <a:ext cx="3523200" cy="1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Математика.ру предоставляет учебники и видеоуроки, которые доступны в любое время, что позволяет ученикам учиться комфортно в собственном ритме.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4700" y="803500"/>
            <a:ext cx="4652100" cy="13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Самостоятельное изучение с платформой Математика.ру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0" y="6430267"/>
            <a:ext cx="534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143" y="506800"/>
            <a:ext cx="4380264" cy="5787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4400" y="2992467"/>
            <a:ext cx="39906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парах способствует более глубокому пониманию материала, так как позволяет ученикам обмениваться знаниями и приемами решения задач.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84200" y="1069133"/>
            <a:ext cx="42639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Пары помогают учиться эффективнее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4714400" y="4922867"/>
            <a:ext cx="39906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взаимодействие в парах учащиеся развивают навыки коммуникации и логического мышления, что усиливает их подготовку.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-900" y="6430267"/>
            <a:ext cx="534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9226" y="1712641"/>
            <a:ext cx="4145175" cy="3786584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948333"/>
            <a:ext cx="3770400" cy="33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внедрения тестов, заметные улучшения были замечены, подчеркивая важность регулярной оценки знаний.
Тренд показывает увеличение среднего балла, указывая на эффективность регулярного тестирования.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329500"/>
            <a:ext cx="7094100" cy="7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Успеваемость Учеников после Внедрения Тестов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0" y="6430267"/>
            <a:ext cx="534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6396367"/>
            <a:ext cx="4562100" cy="2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89470" y="2532098"/>
            <a:ext cx="1508760" cy="3309899"/>
          </a:xfrm>
          <a:custGeom>
            <a:avLst/>
            <a:gdLst/>
            <a:ahLst/>
            <a:cxnLst/>
            <a:rect l="l" t="t" r="r" b="b"/>
            <a:pathLst>
              <a:path w="2011680" h="3309899">
                <a:moveTo>
                  <a:pt x="0" y="0"/>
                </a:moveTo>
                <a:lnTo>
                  <a:pt x="2011680" y="0"/>
                </a:lnTo>
                <a:lnTo>
                  <a:pt x="2011680" y="2647919"/>
                </a:lnTo>
                <a:lnTo>
                  <a:pt x="1005840" y="3309899"/>
                </a:lnTo>
                <a:lnTo>
                  <a:pt x="0" y="2647919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2586036" y="1621452"/>
            <a:ext cx="54864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6"/>
                  <a:pt x="163756" y="0"/>
                  <a:pt x="365760" y="0"/>
                </a:cubicBez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02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2654616" y="1712892"/>
            <a:ext cx="41148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17"/>
                  <a:pt x="122817" y="0"/>
                  <a:pt x="274320" y="0"/>
                </a:cubicBezTo>
                <a:cubicBezTo>
                  <a:pt x="425823" y="0"/>
                  <a:pt x="548640" y="122817"/>
                  <a:pt x="548640" y="274320"/>
                </a:cubicBezTo>
                <a:cubicBezTo>
                  <a:pt x="548640" y="425823"/>
                  <a:pt x="425823" y="548640"/>
                  <a:pt x="274320" y="548640"/>
                </a:cubicBezTo>
                <a:cubicBezTo>
                  <a:pt x="122817" y="548640"/>
                  <a:pt x="0" y="425823"/>
                  <a:pt x="0" y="274320"/>
                </a:cubicBezTo>
              </a:path>
            </a:pathLst>
          </a:custGeom>
          <a:noFill/>
          <a:ln w="9525">
            <a:solidFill>
              <a:srgbClr val="FFFFFF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3800474" y="2532098"/>
            <a:ext cx="1508760" cy="3309899"/>
          </a:xfrm>
          <a:custGeom>
            <a:avLst/>
            <a:gdLst/>
            <a:ahLst/>
            <a:cxnLst/>
            <a:rect l="l" t="t" r="r" b="b"/>
            <a:pathLst>
              <a:path w="2011680" h="3309899">
                <a:moveTo>
                  <a:pt x="0" y="0"/>
                </a:moveTo>
                <a:lnTo>
                  <a:pt x="2011680" y="0"/>
                </a:lnTo>
                <a:lnTo>
                  <a:pt x="2011680" y="2647919"/>
                </a:lnTo>
                <a:lnTo>
                  <a:pt x="1005840" y="3309899"/>
                </a:lnTo>
                <a:lnTo>
                  <a:pt x="0" y="2647919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2105976" y="2532098"/>
            <a:ext cx="1508760" cy="3309899"/>
          </a:xfrm>
          <a:custGeom>
            <a:avLst/>
            <a:gdLst/>
            <a:ahLst/>
            <a:cxnLst/>
            <a:rect l="l" t="t" r="r" b="b"/>
            <a:pathLst>
              <a:path w="2011680" h="3309899">
                <a:moveTo>
                  <a:pt x="0" y="0"/>
                </a:moveTo>
                <a:lnTo>
                  <a:pt x="2011680" y="0"/>
                </a:lnTo>
                <a:lnTo>
                  <a:pt x="2011680" y="2647919"/>
                </a:lnTo>
                <a:lnTo>
                  <a:pt x="1005840" y="3309899"/>
                </a:lnTo>
                <a:lnTo>
                  <a:pt x="0" y="2647919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411478" y="2532098"/>
            <a:ext cx="1508760" cy="3309899"/>
          </a:xfrm>
          <a:custGeom>
            <a:avLst/>
            <a:gdLst/>
            <a:ahLst/>
            <a:cxnLst/>
            <a:rect l="l" t="t" r="r" b="b"/>
            <a:pathLst>
              <a:path w="2011680" h="3309899">
                <a:moveTo>
                  <a:pt x="0" y="0"/>
                </a:moveTo>
                <a:lnTo>
                  <a:pt x="2011680" y="0"/>
                </a:lnTo>
                <a:lnTo>
                  <a:pt x="2011680" y="2647919"/>
                </a:lnTo>
                <a:lnTo>
                  <a:pt x="1005840" y="3309899"/>
                </a:lnTo>
                <a:lnTo>
                  <a:pt x="0" y="2647919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0" y="6217920"/>
            <a:ext cx="9144000" cy="640080"/>
          </a:xfrm>
          <a:custGeom>
            <a:avLst/>
            <a:gdLst/>
            <a:ahLst/>
            <a:cxnLst/>
            <a:rect l="l" t="t" r="r" b="b"/>
            <a:pathLst>
              <a:path w="12192000" h="640080">
                <a:moveTo>
                  <a:pt x="0" y="64008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40080"/>
                </a:lnTo>
                <a:lnTo>
                  <a:pt x="0" y="640080"/>
                </a:lnTo>
              </a:path>
            </a:pathLst>
          </a:custGeom>
          <a:blipFill>
            <a:blip r:embed="rId3"/>
            <a:srcRect l="79" r="79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1440178" y="1987212"/>
            <a:ext cx="1145858" cy="0"/>
          </a:xfrm>
          <a:custGeom>
            <a:avLst/>
            <a:gdLst/>
            <a:ahLst/>
            <a:cxnLst/>
            <a:rect l="l" t="t" r="r" b="b"/>
            <a:pathLst>
              <a:path w="1527810">
                <a:moveTo>
                  <a:pt x="0" y="0"/>
                </a:moveTo>
                <a:lnTo>
                  <a:pt x="1527810" y="0"/>
                </a:lnTo>
              </a:path>
            </a:pathLst>
          </a:custGeom>
          <a:noFill/>
          <a:ln w="9525">
            <a:solidFill>
              <a:srgbClr val="E2C9FF"/>
            </a:solidFill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3134676" y="1987212"/>
            <a:ext cx="1145858" cy="0"/>
          </a:xfrm>
          <a:custGeom>
            <a:avLst/>
            <a:gdLst/>
            <a:ahLst/>
            <a:cxnLst/>
            <a:rect l="l" t="t" r="r" b="b"/>
            <a:pathLst>
              <a:path w="1527810">
                <a:moveTo>
                  <a:pt x="0" y="0"/>
                </a:moveTo>
                <a:lnTo>
                  <a:pt x="1527810" y="0"/>
                </a:lnTo>
              </a:path>
            </a:pathLst>
          </a:custGeom>
          <a:noFill/>
          <a:ln w="9525">
            <a:solidFill>
              <a:srgbClr val="E2C9FF"/>
            </a:solidFill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891538" y="1621452"/>
            <a:ext cx="54864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6"/>
                  <a:pt x="163756" y="0"/>
                  <a:pt x="365760" y="0"/>
                </a:cubicBez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01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960118" y="1712892"/>
            <a:ext cx="41148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17"/>
                  <a:pt x="122817" y="0"/>
                  <a:pt x="274320" y="0"/>
                </a:cubicBezTo>
                <a:cubicBezTo>
                  <a:pt x="425823" y="0"/>
                  <a:pt x="548640" y="122817"/>
                  <a:pt x="548640" y="274320"/>
                </a:cubicBezTo>
                <a:cubicBezTo>
                  <a:pt x="548640" y="425823"/>
                  <a:pt x="425823" y="548640"/>
                  <a:pt x="274320" y="548640"/>
                </a:cubicBezTo>
                <a:cubicBezTo>
                  <a:pt x="122817" y="548640"/>
                  <a:pt x="0" y="425823"/>
                  <a:pt x="0" y="274320"/>
                </a:cubicBezTo>
              </a:path>
            </a:pathLst>
          </a:custGeom>
          <a:noFill/>
          <a:ln w="9525">
            <a:solidFill>
              <a:srgbClr val="FFFFFF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5494971" y="2532098"/>
            <a:ext cx="1508760" cy="3309899"/>
          </a:xfrm>
          <a:custGeom>
            <a:avLst/>
            <a:gdLst/>
            <a:ahLst/>
            <a:cxnLst/>
            <a:rect l="l" t="t" r="r" b="b"/>
            <a:pathLst>
              <a:path w="2011680" h="3309899">
                <a:moveTo>
                  <a:pt x="0" y="0"/>
                </a:moveTo>
                <a:lnTo>
                  <a:pt x="2011680" y="0"/>
                </a:lnTo>
                <a:lnTo>
                  <a:pt x="2011680" y="2647919"/>
                </a:lnTo>
                <a:lnTo>
                  <a:pt x="1005840" y="3309899"/>
                </a:lnTo>
                <a:lnTo>
                  <a:pt x="0" y="2647919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4280534" y="1621452"/>
            <a:ext cx="54864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6"/>
                  <a:pt x="163756" y="0"/>
                  <a:pt x="365760" y="0"/>
                </a:cubicBez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03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4349114" y="1712892"/>
            <a:ext cx="41148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17"/>
                  <a:pt x="122817" y="0"/>
                  <a:pt x="274320" y="0"/>
                </a:cubicBezTo>
                <a:cubicBezTo>
                  <a:pt x="425823" y="0"/>
                  <a:pt x="548640" y="122817"/>
                  <a:pt x="548640" y="274320"/>
                </a:cubicBezTo>
                <a:cubicBezTo>
                  <a:pt x="548640" y="425823"/>
                  <a:pt x="425823" y="548640"/>
                  <a:pt x="274320" y="548640"/>
                </a:cubicBezTo>
                <a:cubicBezTo>
                  <a:pt x="122817" y="548640"/>
                  <a:pt x="0" y="425823"/>
                  <a:pt x="0" y="274320"/>
                </a:cubicBezTo>
              </a:path>
            </a:pathLst>
          </a:custGeom>
          <a:noFill/>
          <a:ln w="9525">
            <a:solidFill>
              <a:srgbClr val="FFFFFF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5975031" y="1621452"/>
            <a:ext cx="54864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6"/>
                  <a:pt x="163756" y="0"/>
                  <a:pt x="365760" y="0"/>
                </a:cubicBez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04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6043611" y="1712892"/>
            <a:ext cx="41148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17"/>
                  <a:pt x="122817" y="0"/>
                  <a:pt x="274320" y="0"/>
                </a:cubicBezTo>
                <a:cubicBezTo>
                  <a:pt x="425823" y="0"/>
                  <a:pt x="548640" y="122817"/>
                  <a:pt x="548640" y="274320"/>
                </a:cubicBezTo>
                <a:cubicBezTo>
                  <a:pt x="548640" y="425823"/>
                  <a:pt x="425823" y="548640"/>
                  <a:pt x="274320" y="548640"/>
                </a:cubicBezTo>
                <a:cubicBezTo>
                  <a:pt x="122817" y="548640"/>
                  <a:pt x="0" y="425823"/>
                  <a:pt x="0" y="274320"/>
                </a:cubicBezTo>
              </a:path>
            </a:pathLst>
          </a:custGeom>
          <a:noFill/>
          <a:ln w="9525">
            <a:solidFill>
              <a:srgbClr val="FFFFFF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4829173" y="1987212"/>
            <a:ext cx="1145858" cy="0"/>
          </a:xfrm>
          <a:custGeom>
            <a:avLst/>
            <a:gdLst/>
            <a:ahLst/>
            <a:cxnLst/>
            <a:rect l="l" t="t" r="r" b="b"/>
            <a:pathLst>
              <a:path w="1527810">
                <a:moveTo>
                  <a:pt x="0" y="0"/>
                </a:moveTo>
                <a:lnTo>
                  <a:pt x="1527810" y="0"/>
                </a:lnTo>
              </a:path>
            </a:pathLst>
          </a:custGeom>
          <a:noFill/>
          <a:ln w="9525">
            <a:solidFill>
              <a:srgbClr val="E2C9FF"/>
            </a:solidFill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7669530" y="1621452"/>
            <a:ext cx="54864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6"/>
                  <a:pt x="163756" y="0"/>
                  <a:pt x="365760" y="0"/>
                </a:cubicBez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05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7738110" y="1712892"/>
            <a:ext cx="41148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17"/>
                  <a:pt x="122817" y="0"/>
                  <a:pt x="274320" y="0"/>
                </a:cubicBezTo>
                <a:cubicBezTo>
                  <a:pt x="425823" y="0"/>
                  <a:pt x="548640" y="122817"/>
                  <a:pt x="548640" y="274320"/>
                </a:cubicBezTo>
                <a:cubicBezTo>
                  <a:pt x="548640" y="425823"/>
                  <a:pt x="425823" y="548640"/>
                  <a:pt x="274320" y="548640"/>
                </a:cubicBezTo>
                <a:cubicBezTo>
                  <a:pt x="122817" y="548640"/>
                  <a:pt x="0" y="425823"/>
                  <a:pt x="0" y="274320"/>
                </a:cubicBezTo>
              </a:path>
            </a:pathLst>
          </a:custGeom>
          <a:noFill/>
          <a:ln w="9525">
            <a:solidFill>
              <a:srgbClr val="FFFFFF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6523671" y="1987212"/>
            <a:ext cx="1145859" cy="0"/>
          </a:xfrm>
          <a:custGeom>
            <a:avLst/>
            <a:gdLst/>
            <a:ahLst/>
            <a:cxnLst/>
            <a:rect l="l" t="t" r="r" b="b"/>
            <a:pathLst>
              <a:path w="1527812">
                <a:moveTo>
                  <a:pt x="0" y="0"/>
                </a:moveTo>
                <a:lnTo>
                  <a:pt x="1527812" y="0"/>
                </a:lnTo>
              </a:path>
            </a:pathLst>
          </a:custGeom>
          <a:noFill/>
          <a:ln w="9525">
            <a:solidFill>
              <a:srgbClr val="E2C9FF"/>
            </a:solidFill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628650" y="6355080"/>
            <a:ext cx="4211783" cy="365760"/>
          </a:xfrm>
          <a:custGeom>
            <a:avLst/>
            <a:gdLst/>
            <a:ahLst/>
            <a:cxnLst/>
            <a:rect l="l" t="t" r="r" b="b"/>
            <a:pathLst>
              <a:path w="5615710" h="365760">
                <a:moveTo>
                  <a:pt x="0" y="365760"/>
                </a:moveTo>
                <a:lnTo>
                  <a:pt x="0" y="0"/>
                </a:lnTo>
                <a:lnTo>
                  <a:pt x="5615710" y="0"/>
                </a:lnTo>
                <a:lnTo>
                  <a:pt x="561571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Современные подходы к обучению алгебре на ОГЭ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15982" y="6355080"/>
            <a:ext cx="205740" cy="365760"/>
          </a:xfrm>
          <a:custGeom>
            <a:avLst/>
            <a:gdLst/>
            <a:ahLst/>
            <a:cxnLst/>
            <a:rect l="l" t="t" r="r" b="b"/>
            <a:pathLst>
              <a:path w="274320" h="365760">
                <a:moveTo>
                  <a:pt x="0" y="365760"/>
                </a:moveTo>
                <a:lnTo>
                  <a:pt x="0" y="0"/>
                </a:lnTo>
                <a:lnTo>
                  <a:pt x="274320" y="0"/>
                </a:lnTo>
                <a:lnTo>
                  <a:pt x="27432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2</a:t>
            </a:r>
            <a:endParaRPr lang="en-US" sz="800" dirty="0"/>
          </a:p>
        </p:txBody>
      </p:sp>
      <p:sp>
        <p:nvSpPr>
          <p:cNvPr id="24" name="Text 22"/>
          <p:cNvSpPr/>
          <p:nvPr/>
        </p:nvSpPr>
        <p:spPr>
          <a:xfrm>
            <a:off x="8042218" y="6217920"/>
            <a:ext cx="685800" cy="548640"/>
          </a:xfrm>
          <a:custGeom>
            <a:avLst/>
            <a:gdLst/>
            <a:ahLst/>
            <a:cxnLst/>
            <a:rect l="l" t="t" r="r" b="b"/>
            <a:pathLst>
              <a:path w="914400" h="54864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411480" y="548640"/>
            <a:ext cx="8286750" cy="696501"/>
          </a:xfrm>
          <a:custGeom>
            <a:avLst/>
            <a:gdLst/>
            <a:ahLst/>
            <a:cxnLst/>
            <a:rect l="l" t="t" r="r" b="b"/>
            <a:pathLst>
              <a:path w="11049000" h="696501">
                <a:moveTo>
                  <a:pt x="0" y="696501"/>
                </a:moveTo>
                <a:lnTo>
                  <a:pt x="0" y="0"/>
                </a:lnTo>
                <a:lnTo>
                  <a:pt x="11049000" y="0"/>
                </a:lnTo>
                <a:lnTo>
                  <a:pt x="11049000" y="696501"/>
                </a:lnTo>
                <a:lnTo>
                  <a:pt x="0" y="69650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Анализ задач по алгебре на ОГЭ №6, №9, №12, №13, №14</a:t>
            </a:r>
            <a:endParaRPr lang="en-US" sz="2400" dirty="0"/>
          </a:p>
        </p:txBody>
      </p:sp>
      <p:sp>
        <p:nvSpPr>
          <p:cNvPr id="26" name="Text 24"/>
          <p:cNvSpPr/>
          <p:nvPr/>
        </p:nvSpPr>
        <p:spPr>
          <a:xfrm>
            <a:off x="7326630" y="3243685"/>
            <a:ext cx="1234440" cy="1828800"/>
          </a:xfrm>
          <a:custGeom>
            <a:avLst/>
            <a:gdLst/>
            <a:ahLst/>
            <a:cxnLst/>
            <a:rect l="l" t="t" r="r" b="b"/>
            <a:pathLst>
              <a:path w="1645920" h="1828800">
                <a:moveTo>
                  <a:pt x="0" y="1828800"/>
                </a:moveTo>
                <a:lnTo>
                  <a:pt x="0" y="0"/>
                </a:lnTo>
                <a:lnTo>
                  <a:pt x="1645920" y="0"/>
                </a:lnTo>
                <a:lnTo>
                  <a:pt x="1645920" y="1828800"/>
                </a:lnTo>
                <a:lnTo>
                  <a:pt x="0" y="1828800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Дадим советы по эффективной подготовке к ОГЭ по алгебре.</a:t>
            </a:r>
            <a:endParaRPr lang="en-US" sz="1200" dirty="0"/>
          </a:p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Рекомендуем дополнительные ресурсы для изучения.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7189470" y="2660618"/>
            <a:ext cx="1508760" cy="411653"/>
          </a:xfrm>
          <a:custGeom>
            <a:avLst/>
            <a:gdLst/>
            <a:ahLst/>
            <a:cxnLst/>
            <a:rect l="l" t="t" r="r" b="b"/>
            <a:pathLst>
              <a:path w="2011680" h="411653">
                <a:moveTo>
                  <a:pt x="0" y="411653"/>
                </a:moveTo>
                <a:lnTo>
                  <a:pt x="0" y="0"/>
                </a:lnTo>
                <a:lnTo>
                  <a:pt x="2011680" y="0"/>
                </a:lnTo>
                <a:lnTo>
                  <a:pt x="2011680" y="411653"/>
                </a:lnTo>
                <a:lnTo>
                  <a:pt x="0" y="411653"/>
                </a:lnTo>
              </a:path>
            </a:pathLst>
          </a:custGeom>
          <a:solidFill>
            <a:srgbClr val="FFFFFF">
              <a:alpha val="55000"/>
            </a:srgbClr>
          </a:solidFill>
          <a:ln/>
        </p:spPr>
        <p:txBody>
          <a:bodyPr wrap="square" lIns="182880" tIns="0" rIns="182880" bIns="0" numCol="1" spcCol="17780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Рекомендации по улучшению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5632131" y="3243685"/>
            <a:ext cx="1234440" cy="1828800"/>
          </a:xfrm>
          <a:custGeom>
            <a:avLst/>
            <a:gdLst/>
            <a:ahLst/>
            <a:cxnLst/>
            <a:rect l="l" t="t" r="r" b="b"/>
            <a:pathLst>
              <a:path w="1645920" h="1828800">
                <a:moveTo>
                  <a:pt x="0" y="1828800"/>
                </a:moveTo>
                <a:lnTo>
                  <a:pt x="0" y="0"/>
                </a:lnTo>
                <a:lnTo>
                  <a:pt x="1645920" y="0"/>
                </a:lnTo>
                <a:lnTo>
                  <a:pt x="1645920" y="1828800"/>
                </a:lnTo>
                <a:lnTo>
                  <a:pt x="0" y="1828800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Разработаем стратегии для предотвращения типичных ошибок.</a:t>
            </a:r>
            <a:endParaRPr lang="en-US" sz="1200" dirty="0"/>
          </a:p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Предложим методы улучшения навыков решения задач.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5494971" y="2660618"/>
            <a:ext cx="1508760" cy="411653"/>
          </a:xfrm>
          <a:custGeom>
            <a:avLst/>
            <a:gdLst/>
            <a:ahLst/>
            <a:cxnLst/>
            <a:rect l="l" t="t" r="r" b="b"/>
            <a:pathLst>
              <a:path w="2011680" h="411653">
                <a:moveTo>
                  <a:pt x="0" y="411653"/>
                </a:moveTo>
                <a:lnTo>
                  <a:pt x="0" y="0"/>
                </a:lnTo>
                <a:lnTo>
                  <a:pt x="2011680" y="0"/>
                </a:lnTo>
                <a:lnTo>
                  <a:pt x="2011680" y="411653"/>
                </a:lnTo>
                <a:lnTo>
                  <a:pt x="0" y="411653"/>
                </a:lnTo>
              </a:path>
            </a:pathLst>
          </a:custGeom>
          <a:solidFill>
            <a:srgbClr val="FFFFFF">
              <a:alpha val="55000"/>
            </a:srgbClr>
          </a:solidFill>
          <a:ln/>
        </p:spPr>
        <p:txBody>
          <a:bodyPr wrap="square" lIns="182880" tIns="0" rIns="182880" bIns="0" numCol="1" spcCol="17780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Стратегии исправления</a:t>
            </a:r>
            <a:endParaRPr lang="en-US" sz="1200" dirty="0"/>
          </a:p>
        </p:txBody>
      </p:sp>
      <p:sp>
        <p:nvSpPr>
          <p:cNvPr id="30" name="Text 28"/>
          <p:cNvSpPr/>
          <p:nvPr/>
        </p:nvSpPr>
        <p:spPr>
          <a:xfrm>
            <a:off x="3937634" y="3243685"/>
            <a:ext cx="1234440" cy="1828800"/>
          </a:xfrm>
          <a:custGeom>
            <a:avLst/>
            <a:gdLst/>
            <a:ahLst/>
            <a:cxnLst/>
            <a:rect l="l" t="t" r="r" b="b"/>
            <a:pathLst>
              <a:path w="1645920" h="1828800">
                <a:moveTo>
                  <a:pt x="0" y="1828800"/>
                </a:moveTo>
                <a:lnTo>
                  <a:pt x="0" y="0"/>
                </a:lnTo>
                <a:lnTo>
                  <a:pt x="1645920" y="0"/>
                </a:lnTo>
                <a:lnTo>
                  <a:pt x="1645920" y="1828800"/>
                </a:lnTo>
                <a:lnTo>
                  <a:pt x="0" y="1828800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Представим правильные решения для каждой задачи.</a:t>
            </a:r>
            <a:endParaRPr lang="en-US" sz="1200" dirty="0"/>
          </a:p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Объясним каждый шаг решения.</a:t>
            </a:r>
            <a:endParaRPr lang="en-US" sz="1200" dirty="0"/>
          </a:p>
        </p:txBody>
      </p:sp>
      <p:sp>
        <p:nvSpPr>
          <p:cNvPr id="31" name="Text 29"/>
          <p:cNvSpPr/>
          <p:nvPr/>
        </p:nvSpPr>
        <p:spPr>
          <a:xfrm>
            <a:off x="3800474" y="2660618"/>
            <a:ext cx="1508760" cy="411653"/>
          </a:xfrm>
          <a:custGeom>
            <a:avLst/>
            <a:gdLst/>
            <a:ahLst/>
            <a:cxnLst/>
            <a:rect l="l" t="t" r="r" b="b"/>
            <a:pathLst>
              <a:path w="2011680" h="411653">
                <a:moveTo>
                  <a:pt x="0" y="411653"/>
                </a:moveTo>
                <a:lnTo>
                  <a:pt x="0" y="0"/>
                </a:lnTo>
                <a:lnTo>
                  <a:pt x="2011680" y="0"/>
                </a:lnTo>
                <a:lnTo>
                  <a:pt x="2011680" y="411653"/>
                </a:lnTo>
                <a:lnTo>
                  <a:pt x="0" y="411653"/>
                </a:lnTo>
              </a:path>
            </a:pathLst>
          </a:custGeom>
          <a:solidFill>
            <a:srgbClr val="FFFFFF">
              <a:alpha val="55000"/>
            </a:srgbClr>
          </a:solidFill>
          <a:ln/>
        </p:spPr>
        <p:txBody>
          <a:bodyPr wrap="square" lIns="182880" tIns="0" rIns="182880" bIns="0" numCol="1" spcCol="17780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Примеры решений</a:t>
            </a:r>
            <a:endParaRPr lang="en-US" sz="1200" dirty="0"/>
          </a:p>
        </p:txBody>
      </p:sp>
      <p:sp>
        <p:nvSpPr>
          <p:cNvPr id="32" name="Text 30"/>
          <p:cNvSpPr/>
          <p:nvPr/>
        </p:nvSpPr>
        <p:spPr>
          <a:xfrm>
            <a:off x="2243136" y="3243685"/>
            <a:ext cx="1234440" cy="1828800"/>
          </a:xfrm>
          <a:custGeom>
            <a:avLst/>
            <a:gdLst/>
            <a:ahLst/>
            <a:cxnLst/>
            <a:rect l="l" t="t" r="r" b="b"/>
            <a:pathLst>
              <a:path w="1645920" h="1828800">
                <a:moveTo>
                  <a:pt x="0" y="1828800"/>
                </a:moveTo>
                <a:lnTo>
                  <a:pt x="0" y="0"/>
                </a:lnTo>
                <a:lnTo>
                  <a:pt x="1645920" y="0"/>
                </a:lnTo>
                <a:lnTo>
                  <a:pt x="1645920" y="1828800"/>
                </a:lnTo>
                <a:lnTo>
                  <a:pt x="0" y="1828800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Определим распространенные ошибки, которые допускают учащиеся.</a:t>
            </a:r>
            <a:endParaRPr lang="en-US" sz="1200" dirty="0"/>
          </a:p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Проанализируем причины этих ошибок.</a:t>
            </a:r>
            <a:endParaRPr lang="en-US" sz="1200" dirty="0"/>
          </a:p>
        </p:txBody>
      </p:sp>
      <p:sp>
        <p:nvSpPr>
          <p:cNvPr id="33" name="Text 31"/>
          <p:cNvSpPr/>
          <p:nvPr/>
        </p:nvSpPr>
        <p:spPr>
          <a:xfrm>
            <a:off x="2105976" y="2660618"/>
            <a:ext cx="1508760" cy="411653"/>
          </a:xfrm>
          <a:custGeom>
            <a:avLst/>
            <a:gdLst/>
            <a:ahLst/>
            <a:cxnLst/>
            <a:rect l="l" t="t" r="r" b="b"/>
            <a:pathLst>
              <a:path w="2011680" h="411653">
                <a:moveTo>
                  <a:pt x="0" y="411653"/>
                </a:moveTo>
                <a:lnTo>
                  <a:pt x="0" y="0"/>
                </a:lnTo>
                <a:lnTo>
                  <a:pt x="2011680" y="0"/>
                </a:lnTo>
                <a:lnTo>
                  <a:pt x="2011680" y="411653"/>
                </a:lnTo>
                <a:lnTo>
                  <a:pt x="0" y="411653"/>
                </a:lnTo>
              </a:path>
            </a:pathLst>
          </a:custGeom>
          <a:solidFill>
            <a:srgbClr val="FFFFFF">
              <a:alpha val="55000"/>
            </a:srgbClr>
          </a:solidFill>
          <a:ln/>
        </p:spPr>
        <p:txBody>
          <a:bodyPr wrap="square" lIns="182880" tIns="0" rIns="182880" bIns="0" numCol="1" spcCol="17780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Типичные ошибки</a:t>
            </a:r>
            <a:endParaRPr lang="en-US" sz="1200" dirty="0"/>
          </a:p>
        </p:txBody>
      </p:sp>
      <p:sp>
        <p:nvSpPr>
          <p:cNvPr id="34" name="Text 32"/>
          <p:cNvSpPr/>
          <p:nvPr/>
        </p:nvSpPr>
        <p:spPr>
          <a:xfrm>
            <a:off x="548638" y="3243685"/>
            <a:ext cx="1234440" cy="1828800"/>
          </a:xfrm>
          <a:custGeom>
            <a:avLst/>
            <a:gdLst/>
            <a:ahLst/>
            <a:cxnLst/>
            <a:rect l="l" t="t" r="r" b="b"/>
            <a:pathLst>
              <a:path w="1645920" h="1828800">
                <a:moveTo>
                  <a:pt x="0" y="1828800"/>
                </a:moveTo>
                <a:lnTo>
                  <a:pt x="0" y="0"/>
                </a:lnTo>
                <a:lnTo>
                  <a:pt x="1645920" y="0"/>
                </a:lnTo>
                <a:lnTo>
                  <a:pt x="1645920" y="1828800"/>
                </a:lnTo>
                <a:lnTo>
                  <a:pt x="0" y="1828800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Рассмотрим каждую задачу поэтапно, начиная с условия.</a:t>
            </a:r>
            <a:endParaRPr lang="en-US" sz="1200" dirty="0"/>
          </a:p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Выявим ключевые элементы и методы решения.</a:t>
            </a:r>
            <a:endParaRPr lang="en-US" sz="1200" dirty="0"/>
          </a:p>
        </p:txBody>
      </p:sp>
      <p:sp>
        <p:nvSpPr>
          <p:cNvPr id="35" name="Text 33"/>
          <p:cNvSpPr/>
          <p:nvPr/>
        </p:nvSpPr>
        <p:spPr>
          <a:xfrm>
            <a:off x="411478" y="2660618"/>
            <a:ext cx="1508759" cy="411653"/>
          </a:xfrm>
          <a:custGeom>
            <a:avLst/>
            <a:gdLst/>
            <a:ahLst/>
            <a:cxnLst/>
            <a:rect l="l" t="t" r="r" b="b"/>
            <a:pathLst>
              <a:path w="2011678" h="411653">
                <a:moveTo>
                  <a:pt x="0" y="411653"/>
                </a:moveTo>
                <a:lnTo>
                  <a:pt x="0" y="0"/>
                </a:lnTo>
                <a:lnTo>
                  <a:pt x="2011678" y="0"/>
                </a:lnTo>
                <a:lnTo>
                  <a:pt x="2011678" y="411653"/>
                </a:lnTo>
                <a:lnTo>
                  <a:pt x="0" y="411653"/>
                </a:lnTo>
              </a:path>
            </a:pathLst>
          </a:custGeom>
          <a:solidFill>
            <a:srgbClr val="FFFFFF">
              <a:alpha val="55000"/>
            </a:srgbClr>
          </a:solidFill>
          <a:ln/>
        </p:spPr>
        <p:txBody>
          <a:bodyPr wrap="square" lIns="182880" tIns="0" rIns="182880" bIns="0" numCol="1" spcCol="17780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Пошаговый анализ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c.rutubelist.ru/video/cc/50/cc500a7b9636153419f87ea55cce34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3500462" cy="38576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6248" y="1142984"/>
            <a:ext cx="47149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/>
              <a:t>Задание №6</a:t>
            </a:r>
          </a:p>
          <a:p>
            <a:r>
              <a:rPr lang="ru-RU" sz="2400" i="1" dirty="0" smtClean="0"/>
              <a:t>Перевод из обыкновенной дроби в десятичную: </a:t>
            </a:r>
          </a:p>
          <a:p>
            <a:r>
              <a:rPr lang="ru-RU" sz="2400" i="1" dirty="0" smtClean="0"/>
              <a:t>1 способ: разделить числитель на знаменатель; 2 способ: умножить числитель и знаменатель на одно и то же число, чтобы в знаменателе получилось 10, 100, 1000 и </a:t>
            </a:r>
            <a:r>
              <a:rPr lang="ru-RU" sz="2400" i="1" dirty="0" err="1" smtClean="0"/>
              <a:t>т.д</a:t>
            </a:r>
            <a:endParaRPr lang="ru-RU" sz="2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285728"/>
            <a:ext cx="4031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справочник по вычислениям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yastatic.net/naydex/yandex-search/K20H1Hv84/y6befbtnMw1/iLoE9MiRKrMBfQuNks3WkQpRklrsJ2Kd3UcEASQo3LsVXjc6NNrUPMhSYsU-RIlbTBauJBxtscAwNcCRP09N8YhrF-SZF30nEbtej5IMlhZdAVYd-qZ1203QEVDyfgu6F4XtsvwTW2EQDGoboNefGdsWqKJYfH7a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2880" y="171558"/>
            <a:ext cx="6925268" cy="5757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s://xn--7-dtbea5camjj.xn--p1ai/800/600/http/images.myshared.ru/9/858266/slide_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980728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Умножение дробей: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Перевести в неправильную дробь;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 Выполнить сокращение числителей и знаменателей;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 Умножить числитель на числитель, знаменатель на знаменатель.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 Перевести в десятичную дробь </a:t>
            </a:r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 marL="457200" indent="-457200"/>
            <a:r>
              <a:rPr lang="ru-RU" sz="2400" dirty="0" smtClean="0"/>
              <a:t>Деление дробей: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Перевести в неправильную дробь;</a:t>
            </a:r>
          </a:p>
          <a:p>
            <a:pPr marL="457200" indent="-457200"/>
            <a:r>
              <a:rPr lang="ru-RU" sz="2400" dirty="0" smtClean="0"/>
              <a:t> 2. Умножить делимое на обратную к делителю </a:t>
            </a:r>
          </a:p>
          <a:p>
            <a:pPr marL="457200" indent="-457200"/>
            <a:r>
              <a:rPr lang="ru-RU" sz="2400" dirty="0" smtClean="0"/>
              <a:t>3. Перевести в десятичную дробь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404664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справочник по вычислениям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908720"/>
            <a:ext cx="4988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Задание 9. Решение уравнений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5589240"/>
            <a:ext cx="3845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5. Записать в виде десятичной дроби</a:t>
            </a:r>
            <a:endParaRPr lang="ru-RU" dirty="0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572560" cy="4567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79950" y="0"/>
            <a:ext cx="5141100" cy="68548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0" y="6430267"/>
            <a:ext cx="534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245225" y="997333"/>
            <a:ext cx="4129500" cy="39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подготовки к ОГЭ: краткий обзор
</a:t>
            </a: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подготовка к ОГЭ требует использования разнообразных методов и подходов, которые усиливают учебный процесс и мотивируют учащихся, открывая перед ними более широкие возможности для успешного результата.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0"/>
            <a:ext cx="466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Задание 12.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Расчеты по формулам </a:t>
            </a:r>
          </a:p>
          <a:p>
            <a:endParaRPr lang="ru-RU" sz="2800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 descr="https://avatars.mds.yandex.net/i?id=b84495965a99a237643dce3409b70dd95e5335f1-3986726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857232"/>
            <a:ext cx="6786610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1500174"/>
            <a:ext cx="1574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Задание 13.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неравенства</a:t>
            </a: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3" y="1285860"/>
            <a:ext cx="6429419" cy="3967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1428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Задание 14.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прогрессии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642910" y="928670"/>
            <a:ext cx="8215370" cy="230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317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Тип 14 №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412187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 амфитеатре 10 рядов. В первом ряду 25 мест, а в каждом следующем на 3 места больше, чем в предыдущем. Сколько мест в восьмом ряду амфитеатра?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Решение.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Число мест в ряду представляет собой арифметическую прогрессию с первым членом    и разностью    Член арифметической прогрессии с номером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k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может быть найден по формуле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п-го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члена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9400" name="Picture 8" descr="https://math-oge.sdamgia.ru/img/briefcase--plu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0263" y="-1531938"/>
            <a:ext cx="152400" cy="152400"/>
          </a:xfrm>
          <a:prstGeom prst="rect">
            <a:avLst/>
          </a:prstGeom>
          <a:noFill/>
        </p:spPr>
      </p:pic>
      <p:pic>
        <p:nvPicPr>
          <p:cNvPr id="59401" name="Picture 9" descr="https://math-oge.sdamgia.ru/img/exclamation-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257300"/>
            <a:ext cx="152400" cy="152400"/>
          </a:xfrm>
          <a:prstGeom prst="rect">
            <a:avLst/>
          </a:prstGeom>
          <a:noFill/>
        </p:spPr>
      </p:pic>
      <p:sp>
        <p:nvSpPr>
          <p:cNvPr id="59402" name="AutoShape 10" descr="a_1=25"/>
          <p:cNvSpPr>
            <a:spLocks noChangeAspect="1" noChangeArrowheads="1"/>
          </p:cNvSpPr>
          <p:nvPr/>
        </p:nvSpPr>
        <p:spPr bwMode="auto">
          <a:xfrm>
            <a:off x="10296525" y="-1587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3" name="AutoShape 11" descr="d=3."/>
          <p:cNvSpPr>
            <a:spLocks noChangeAspect="1" noChangeArrowheads="1"/>
          </p:cNvSpPr>
          <p:nvPr/>
        </p:nvSpPr>
        <p:spPr bwMode="auto">
          <a:xfrm>
            <a:off x="11993563" y="-1587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4" name="AutoShape 12" descr="a_k = a_1 плюс левая круглая скобка k минус 1 правая круглая скобка умножить на d.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5" name="AutoShape 13" descr="a_8,"/>
          <p:cNvSpPr>
            <a:spLocks noChangeAspect="1" noChangeArrowheads="1"/>
          </p:cNvSpPr>
          <p:nvPr/>
        </p:nvSpPr>
        <p:spPr bwMode="auto">
          <a:xfrm>
            <a:off x="2500313" y="6794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6" name="AutoShape 14" descr="a_8= a_1 плюс левая круглая скобка 8 минус 1 правая круглая скобка умножить на d = 25 плюс 7 умножить на 3 = 46."/>
          <p:cNvSpPr>
            <a:spLocks noChangeAspect="1" noChangeArrowheads="1"/>
          </p:cNvSpPr>
          <p:nvPr/>
        </p:nvSpPr>
        <p:spPr bwMode="auto">
          <a:xfrm>
            <a:off x="158750" y="9683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86450" y="1678333"/>
            <a:ext cx="6589200" cy="42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и перспективы
</a:t>
            </a: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методы подготовки к ОГЭ значительно улучшают качество обучения. Комбинация индивидуального подхода, инновационных технологий и игр обеспечивает успех и повышает мотивацию учащихся.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2571744"/>
            <a:ext cx="5163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05200" y="3851400"/>
            <a:ext cx="2713800" cy="6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учебного года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23775" y="3851400"/>
            <a:ext cx="2713800" cy="6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учебного года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42325" y="3851400"/>
            <a:ext cx="2713800" cy="6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учебного года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58950" y="1692033"/>
            <a:ext cx="3006300" cy="146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начальном этапе проводится диагностика для определения базового уровня знаний. Это позволяет планировать индивидуальный подход каждому ученику.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77525" y="5187167"/>
            <a:ext cx="3006300" cy="1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учебного года выполняется промежуточный анализ успеваемости. Ученики получают обратную связь и рекомендации по улучшению.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5895200" y="1692033"/>
            <a:ext cx="3006300" cy="146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года проводится итоговое тестирование. Результаты анализируются, чтобы подвести итоги и определить дальнейшие шаги в подготовке.</a:t>
            </a:r>
            <a:endParaRPr lang="en-US" sz="1200" dirty="0"/>
          </a:p>
        </p:txBody>
      </p:sp>
      <p:sp>
        <p:nvSpPr>
          <p:cNvPr id="9" name="Text 6"/>
          <p:cNvSpPr txBox="1"/>
          <p:nvPr/>
        </p:nvSpPr>
        <p:spPr>
          <a:xfrm>
            <a:off x="532375" y="447567"/>
            <a:ext cx="7896600" cy="8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результатов тестов и важность обратной связи</a:t>
            </a:r>
            <a:endParaRPr lang="en-US" sz="2500" dirty="0"/>
          </a:p>
        </p:txBody>
      </p:sp>
      <p:sp>
        <p:nvSpPr>
          <p:cNvPr id="10" name="Text 7"/>
          <p:cNvSpPr txBox="1"/>
          <p:nvPr/>
        </p:nvSpPr>
        <p:spPr>
          <a:xfrm>
            <a:off x="0" y="6430267"/>
            <a:ext cx="534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11007" y="2655100"/>
            <a:ext cx="3694200" cy="167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знаний учеников проводится с целью определения их текущего уровня и выявления пробелов, что позволяет создать стратегию индивидуальной подготовки.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9200" y="5372367"/>
            <a:ext cx="3694200" cy="167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мотивационные беседы с учениками помогают им понять свои перспективы и роль успешной сдачи ОГЭ в их будущем.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88150" y="4007033"/>
            <a:ext cx="3696000" cy="167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диагностики разрабатываются индивидуальные планы. Особое внимание уделяется ученикам с низкими результатами, которым необходимы дополнительные занятия.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88150" y="801128"/>
            <a:ext cx="856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подход в подготовке к ОГЭ</a:t>
            </a:r>
            <a:endParaRPr lang="en-US" sz="2500" dirty="0"/>
          </a:p>
        </p:txBody>
      </p:sp>
      <p:sp>
        <p:nvSpPr>
          <p:cNvPr id="7" name="Text 4"/>
          <p:cNvSpPr txBox="1"/>
          <p:nvPr/>
        </p:nvSpPr>
        <p:spPr>
          <a:xfrm>
            <a:off x="0" y="6430267"/>
            <a:ext cx="534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69187" y="2023851"/>
            <a:ext cx="420300" cy="5604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4500" y="3542564"/>
            <a:ext cx="435600" cy="46464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69050" y="3494684"/>
            <a:ext cx="420300" cy="5604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61537" y="5023664"/>
            <a:ext cx="435600" cy="46464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2131" y="2678067"/>
            <a:ext cx="218400" cy="2912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2131" y="1260333"/>
            <a:ext cx="218400" cy="2912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2131" y="4129021"/>
            <a:ext cx="218400" cy="23296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2131" y="5565249"/>
            <a:ext cx="218400" cy="23296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2627" y="1246080"/>
            <a:ext cx="4282751" cy="8354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консультации</a:t>
            </a: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Консультации 1-2 раза в неделю способствуют погружению в материал и улучшению результатов.</a:t>
            </a:r>
            <a:endParaRPr lang="en-US" sz="1500" dirty="0"/>
          </a:p>
        </p:txBody>
      </p:sp>
      <p:sp>
        <p:nvSpPr>
          <p:cNvPr id="12" name="Text 1"/>
          <p:cNvSpPr txBox="1"/>
          <p:nvPr/>
        </p:nvSpPr>
        <p:spPr>
          <a:xfrm>
            <a:off x="449250" y="188167"/>
            <a:ext cx="8245500" cy="7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учеников в группе риска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842627" y="2646558"/>
            <a:ext cx="4282751" cy="7606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задания</a:t>
            </a: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Задания на "Фоксфорд" и "Учи.ру" позволяют заниматься на уровне сложности, соответствующем ученику.</a:t>
            </a:r>
            <a:endParaRPr lang="en-US" sz="1500" dirty="0"/>
          </a:p>
        </p:txBody>
      </p:sp>
      <p:sp>
        <p:nvSpPr>
          <p:cNvPr id="14" name="Text 3"/>
          <p:cNvSpPr txBox="1"/>
          <p:nvPr/>
        </p:nvSpPr>
        <p:spPr>
          <a:xfrm>
            <a:off x="842640" y="4044139"/>
            <a:ext cx="4618653" cy="673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для задач</a:t>
            </a: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платформ помогает выбирать и решать задачи, что укрепляет знания учащихся.</a:t>
            </a:r>
            <a:endParaRPr lang="en-US" sz="1500" dirty="0"/>
          </a:p>
        </p:txBody>
      </p:sp>
      <p:sp>
        <p:nvSpPr>
          <p:cNvPr id="15" name="Text 4"/>
          <p:cNvSpPr txBox="1"/>
          <p:nvPr/>
        </p:nvSpPr>
        <p:spPr>
          <a:xfrm>
            <a:off x="842627" y="5509910"/>
            <a:ext cx="4282751" cy="785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Мотивационные беседы</a:t>
            </a: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Беседы о целях и преимуществах успешной сдачи экзамена мотивируют студентов.</a:t>
            </a:r>
            <a:endParaRPr lang="en-US" sz="1500" dirty="0"/>
          </a:p>
        </p:txBody>
      </p:sp>
      <p:sp>
        <p:nvSpPr>
          <p:cNvPr id="16" name="Text 5"/>
          <p:cNvSpPr txBox="1"/>
          <p:nvPr/>
        </p:nvSpPr>
        <p:spPr>
          <a:xfrm>
            <a:off x="8410725" y="6308433"/>
            <a:ext cx="534600" cy="95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143" y="506800"/>
            <a:ext cx="4380264" cy="5787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4400" y="2992467"/>
            <a:ext cx="39906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предоставляют доступ к интерактивным заданиям, урокам и тестам, что расширяет возможности для самостоятельного изучения и эффективного повторения материала.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84200" y="1069133"/>
            <a:ext cx="42639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онлайн-платформ в обучении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4714400" y="4922867"/>
            <a:ext cx="39906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Платформы, такие как "Яндекс.Учебник" и "Решу ОГЭ", позволяют адаптироваться под индивидуальные потребности и уровень подготовки каждого ученика, улучшая результат.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-900" y="6430267"/>
            <a:ext cx="534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5075" y="1544800"/>
            <a:ext cx="4239600" cy="37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r>
              <a:rPr lang="en-US" sz="2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Яндекс.Учебник и Решу ОГЭ: ключевые цифры
</a:t>
            </a: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Яндекс и Решу ОГЭ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5095875" y="3152000"/>
            <a:ext cx="3771900" cy="5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платформы: "Яндекс.Учебник" и "Решу ОГЭ", предлагают интерактивное обучение для подготовки.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0" y="6430267"/>
            <a:ext cx="534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692696"/>
            <a:ext cx="1863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(решу ОГЭ)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7572428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548680"/>
            <a:ext cx="4222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тренажеры (</a:t>
            </a:r>
            <a:r>
              <a:rPr lang="en-US" sz="2800" dirty="0" smtClean="0">
                <a:solidFill>
                  <a:srgbClr val="FF0000"/>
                </a:solidFill>
              </a:rPr>
              <a:t>time4math.ru)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638</Words>
  <Application>Microsoft Office PowerPoint</Application>
  <PresentationFormat>Экран (4:3)</PresentationFormat>
  <Paragraphs>113</Paragraphs>
  <Slides>24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
«Использование разных приемов и методов для подготовки учащихся к ОГЭ»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vaio</cp:lastModifiedBy>
  <cp:revision>35</cp:revision>
  <dcterms:created xsi:type="dcterms:W3CDTF">2025-03-19T09:48:49Z</dcterms:created>
  <dcterms:modified xsi:type="dcterms:W3CDTF">2025-03-24T18:28:22Z</dcterms:modified>
</cp:coreProperties>
</file>