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21"/>
  </p:notesMasterIdLst>
  <p:sldIdLst>
    <p:sldId id="256" r:id="rId2"/>
    <p:sldId id="26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8" r:id="rId12"/>
    <p:sldId id="275" r:id="rId13"/>
    <p:sldId id="276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 varScale="1">
        <p:scale>
          <a:sx n="84" d="100"/>
          <a:sy n="84" d="100"/>
        </p:scale>
        <p:origin x="-13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BEBFCE3-D5B9-4E73-AB23-9CDC9202AF18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6000AF-C2E8-4140-BF5E-82674D9045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F041907-D172-4CBA-80FF-D7EABFBEBC60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0A4550-FA73-4AF5-9DD5-A2C7FDDEEE1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D2A18E-2959-4FD3-B631-4B646747B761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923420-AB93-4224-B57F-753D56EF97F9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D6F6-86B2-429D-8243-16382ABE98C4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BBA2D-6E61-4ED7-8CA5-A2EC0647EC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C7462-52C0-4DEF-AB8F-DAF0C72D6905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0B331-A57C-4829-AAFE-8E62E255B7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C5A6F-D5B5-4EA3-A08F-4D71B71D6C99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30930-6C39-4389-B52A-296DA21EE8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41461-E398-4834-AF32-527BA80D2D90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79604-F03E-4FE8-B9CC-7E6E5010B8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389D8-2B05-4652-8F95-2BA6ADB7CBAB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D7245-EC47-43A1-9081-35BBFC2A9E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2B7F-BBF5-4277-895E-E823563032AE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BD3AF-B6C6-4CEF-998D-72755FB0E8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7645E-7634-4D0D-B203-CEBEAFEA6D39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3E113-8112-4023-8084-DA94A9E3D0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79576-A18B-49B8-A13D-A64000C04927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6A08A-A67D-42F7-AF19-123BB4D8D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6A771-4E0F-48C3-B9BF-E49D993C21C6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EC1EF-75AB-4CF7-BA03-AD35ED033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4EE96-7744-4F25-9F91-7DE5E4A67699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797C43C-A1E8-4F02-BAB2-9941758131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885A1-0D01-456E-9E0F-96C910C32A40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E2537-5DA2-4F49-A81D-69546C4EB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59AC16-9064-4F1F-8E94-F1C6E9BADFD5}" type="datetimeFigureOut">
              <a:rPr lang="ru-RU"/>
              <a:pPr>
                <a:defRPr/>
              </a:pPr>
              <a:t>18.08.2020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5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8B2A5D-6A5F-41ED-9C24-52B88FEFD7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6" r:id="rId1"/>
    <p:sldLayoutId id="2147483995" r:id="rId2"/>
    <p:sldLayoutId id="2147483997" r:id="rId3"/>
    <p:sldLayoutId id="2147483994" r:id="rId4"/>
    <p:sldLayoutId id="2147483993" r:id="rId5"/>
    <p:sldLayoutId id="2147483992" r:id="rId6"/>
    <p:sldLayoutId id="2147483991" r:id="rId7"/>
    <p:sldLayoutId id="2147483998" r:id="rId8"/>
    <p:sldLayoutId id="2147483999" r:id="rId9"/>
    <p:sldLayoutId id="2147483990" r:id="rId10"/>
    <p:sldLayoutId id="21474839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0113" y="2133600"/>
            <a:ext cx="7558087" cy="27352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0070C0"/>
                </a:solidFill>
              </a:rPr>
              <a:t>Организация работы 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ГБОУ СОШ «ОЦ» с. Красносельское 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с 1 сентября 2020 года </a:t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в соответствии с </a:t>
            </a:r>
            <a:r>
              <a:rPr lang="ru-RU" sz="4000" dirty="0">
                <a:solidFill>
                  <a:srgbClr val="0070C0"/>
                </a:solidFill>
              </a:rPr>
              <a:t>СП 3.1/2.4 3598-20 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>от 30.06.2020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325" y="188913"/>
            <a:ext cx="4211638" cy="191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Организация внеурочной деятельности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24000" y="1397000"/>
          <a:ext cx="6096000" cy="21336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pPr algn="ctr"/>
                      <a:r>
                        <a:rPr lang="ru-RU" sz="2000" b="1" dirty="0" smtClean="0"/>
                        <a:t>В учебные дни занятия внеурочной деятельности </a:t>
                      </a:r>
                    </a:p>
                    <a:p>
                      <a:pPr algn="ctr"/>
                      <a:r>
                        <a:rPr lang="ru-RU" sz="2000" b="1" dirty="0" smtClean="0"/>
                        <a:t>проводятся в кабинетах, свободных от учебных занятий </a:t>
                      </a:r>
                      <a:r>
                        <a:rPr lang="ru-RU" sz="2000" b="1" smtClean="0"/>
                        <a:t>и любых </a:t>
                      </a:r>
                      <a:r>
                        <a:rPr lang="ru-RU" sz="2000" b="1" dirty="0" smtClean="0"/>
                        <a:t>других аудиториях после окончания уроков </a:t>
                      </a:r>
                      <a:r>
                        <a:rPr lang="ru-RU" sz="2000" b="1" smtClean="0"/>
                        <a:t>и санобработки</a:t>
                      </a:r>
                      <a:endParaRPr lang="ru-RU" sz="2000" b="1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15888"/>
            <a:ext cx="7521575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ВХОДНАЯ ГРУППА                                                                                            </a:t>
            </a:r>
            <a:r>
              <a:rPr lang="ru-RU" sz="1400" dirty="0" smtClean="0">
                <a:solidFill>
                  <a:schemeClr val="accent4">
                    <a:lumMod val="75000"/>
                  </a:schemeClr>
                </a:solidFill>
              </a:rPr>
              <a:t>Схема организации пропускного режима</a:t>
            </a:r>
            <a:endParaRPr lang="ru-RU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5602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765175"/>
            <a:ext cx="7900988" cy="520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TextBox 3"/>
          <p:cNvSpPr txBox="1">
            <a:spLocks noChangeArrowheads="1"/>
          </p:cNvSpPr>
          <p:nvPr/>
        </p:nvSpPr>
        <p:spPr bwMode="auto">
          <a:xfrm>
            <a:off x="4324350" y="5246688"/>
            <a:ext cx="1655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C00000"/>
                </a:solidFill>
                <a:latin typeface="Franklin Gothic Book" pitchFamily="34" charset="0"/>
              </a:rPr>
              <a:t>Центральный вход</a:t>
            </a:r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4943475" y="5861050"/>
            <a:ext cx="207963" cy="431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25605" name="TextBox 6"/>
          <p:cNvSpPr txBox="1">
            <a:spLocks noChangeArrowheads="1"/>
          </p:cNvSpPr>
          <p:nvPr/>
        </p:nvSpPr>
        <p:spPr bwMode="auto">
          <a:xfrm>
            <a:off x="4211638" y="4797425"/>
            <a:ext cx="328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1</a:t>
            </a:r>
          </a:p>
        </p:txBody>
      </p:sp>
      <p:sp>
        <p:nvSpPr>
          <p:cNvPr id="25606" name="TextBox 9"/>
          <p:cNvSpPr txBox="1">
            <a:spLocks noChangeArrowheads="1"/>
          </p:cNvSpPr>
          <p:nvPr/>
        </p:nvSpPr>
        <p:spPr bwMode="auto">
          <a:xfrm>
            <a:off x="3040063" y="4787900"/>
            <a:ext cx="3794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2</a:t>
            </a:r>
          </a:p>
        </p:txBody>
      </p:sp>
      <p:sp>
        <p:nvSpPr>
          <p:cNvPr id="25607" name="TextBox 10"/>
          <p:cNvSpPr txBox="1">
            <a:spLocks noChangeArrowheads="1"/>
          </p:cNvSpPr>
          <p:nvPr/>
        </p:nvSpPr>
        <p:spPr bwMode="auto">
          <a:xfrm>
            <a:off x="2124075" y="4797425"/>
            <a:ext cx="3286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3</a:t>
            </a:r>
          </a:p>
        </p:txBody>
      </p:sp>
      <p:sp>
        <p:nvSpPr>
          <p:cNvPr id="25608" name="TextBox 11"/>
          <p:cNvSpPr txBox="1">
            <a:spLocks noChangeArrowheads="1"/>
          </p:cNvSpPr>
          <p:nvPr/>
        </p:nvSpPr>
        <p:spPr bwMode="auto">
          <a:xfrm>
            <a:off x="1116013" y="4797425"/>
            <a:ext cx="4000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Franklin Gothic Book" pitchFamily="34" charset="0"/>
              </a:rPr>
              <a:t>4</a:t>
            </a:r>
          </a:p>
        </p:txBody>
      </p:sp>
      <p:sp>
        <p:nvSpPr>
          <p:cNvPr id="25609" name="TextBox 12"/>
          <p:cNvSpPr txBox="1">
            <a:spLocks noChangeArrowheads="1"/>
          </p:cNvSpPr>
          <p:nvPr/>
        </p:nvSpPr>
        <p:spPr bwMode="auto">
          <a:xfrm>
            <a:off x="5292725" y="1916113"/>
            <a:ext cx="100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latin typeface="Franklin Gothic Book" pitchFamily="34" charset="0"/>
              </a:rPr>
              <a:t>Спортивный зал</a:t>
            </a:r>
          </a:p>
        </p:txBody>
      </p:sp>
      <p:sp>
        <p:nvSpPr>
          <p:cNvPr id="25610" name="TextBox 14"/>
          <p:cNvSpPr txBox="1">
            <a:spLocks noChangeArrowheads="1"/>
          </p:cNvSpPr>
          <p:nvPr/>
        </p:nvSpPr>
        <p:spPr bwMode="auto">
          <a:xfrm>
            <a:off x="3779838" y="3816350"/>
            <a:ext cx="2873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FF0000"/>
                </a:solidFill>
                <a:latin typeface="Franklin Gothic Book" pitchFamily="34" charset="0"/>
              </a:rPr>
              <a:t>И</a:t>
            </a:r>
          </a:p>
        </p:txBody>
      </p:sp>
      <p:sp>
        <p:nvSpPr>
          <p:cNvPr id="25611" name="TextBox 15"/>
          <p:cNvSpPr txBox="1">
            <a:spLocks noChangeArrowheads="1"/>
          </p:cNvSpPr>
          <p:nvPr/>
        </p:nvSpPr>
        <p:spPr bwMode="auto">
          <a:xfrm>
            <a:off x="1979613" y="5645150"/>
            <a:ext cx="1122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solidFill>
                  <a:srgbClr val="7030A0"/>
                </a:solidFill>
                <a:latin typeface="Franklin Gothic Book" pitchFamily="34" charset="0"/>
              </a:rPr>
              <a:t>И - изолятор</a:t>
            </a:r>
          </a:p>
        </p:txBody>
      </p:sp>
      <p:sp>
        <p:nvSpPr>
          <p:cNvPr id="25612" name="TextBox 16"/>
          <p:cNvSpPr txBox="1">
            <a:spLocks noChangeArrowheads="1"/>
          </p:cNvSpPr>
          <p:nvPr/>
        </p:nvSpPr>
        <p:spPr bwMode="auto">
          <a:xfrm>
            <a:off x="6556375" y="5229225"/>
            <a:ext cx="2119313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rgbClr val="FF0000"/>
                </a:solidFill>
                <a:latin typeface="Franklin Gothic Book" pitchFamily="34" charset="0"/>
              </a:rPr>
              <a:t>Время прихода:</a:t>
            </a:r>
          </a:p>
          <a:p>
            <a:r>
              <a:rPr lang="ru-RU" sz="1400" b="1">
                <a:solidFill>
                  <a:srgbClr val="7030A0"/>
                </a:solidFill>
                <a:latin typeface="Franklin Gothic Book" pitchFamily="34" charset="0"/>
              </a:rPr>
              <a:t>Красносельские дети: 8.00-8.15;                    Ровненские:  8.15-8.20</a:t>
            </a:r>
          </a:p>
          <a:p>
            <a:r>
              <a:rPr lang="ru-RU" sz="1400" b="1">
                <a:solidFill>
                  <a:srgbClr val="7030A0"/>
                </a:solidFill>
                <a:latin typeface="Franklin Gothic Book" pitchFamily="34" charset="0"/>
              </a:rPr>
              <a:t>Старо-Дмитриевские:  8.20- 8.25</a:t>
            </a:r>
          </a:p>
        </p:txBody>
      </p:sp>
      <p:sp>
        <p:nvSpPr>
          <p:cNvPr id="25613" name="TextBox 17"/>
          <p:cNvSpPr txBox="1">
            <a:spLocks noChangeArrowheads="1"/>
          </p:cNvSpPr>
          <p:nvPr/>
        </p:nvSpPr>
        <p:spPr bwMode="auto">
          <a:xfrm>
            <a:off x="900113" y="2492375"/>
            <a:ext cx="4032250" cy="585788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7030A0"/>
                </a:solidFill>
                <a:latin typeface="Franklin Gothic Book" pitchFamily="34" charset="0"/>
              </a:rPr>
              <a:t>1-4,6 классы, ГКП гардеробы в классах</a:t>
            </a:r>
          </a:p>
          <a:p>
            <a:pPr algn="ctr"/>
            <a:r>
              <a:rPr lang="ru-RU" sz="1600">
                <a:solidFill>
                  <a:srgbClr val="7030A0"/>
                </a:solidFill>
                <a:latin typeface="Franklin Gothic Book" pitchFamily="34" charset="0"/>
              </a:rPr>
              <a:t>5,7-11, в гардеробе ОО</a:t>
            </a:r>
          </a:p>
        </p:txBody>
      </p:sp>
      <p:pic>
        <p:nvPicPr>
          <p:cNvPr id="25614" name="Picture 2" descr="C:\Users\Г\Desktop\дезинф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95850" y="4637088"/>
            <a:ext cx="5127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15" name="Picture 3" descr="C:\Users\Г\Desktop\термом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7538" y="4676775"/>
            <a:ext cx="468312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15888"/>
            <a:ext cx="7521575" cy="7921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Распределение классов по кабинетам (1 этаж)                                                                                          </a:t>
            </a:r>
            <a:endParaRPr lang="ru-RU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6626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638" y="733425"/>
            <a:ext cx="7900987" cy="520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4324350" y="5246688"/>
            <a:ext cx="1655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solidFill>
                  <a:srgbClr val="C00000"/>
                </a:solidFill>
                <a:latin typeface="Franklin Gothic Book" pitchFamily="34" charset="0"/>
              </a:rPr>
              <a:t>Центральный вход</a:t>
            </a:r>
          </a:p>
        </p:txBody>
      </p:sp>
      <p:sp>
        <p:nvSpPr>
          <p:cNvPr id="6" name="Двойная стрелка вверх/вниз 5"/>
          <p:cNvSpPr/>
          <p:nvPr/>
        </p:nvSpPr>
        <p:spPr>
          <a:xfrm>
            <a:off x="4943475" y="5861050"/>
            <a:ext cx="207963" cy="4318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rgbClr val="FF0000"/>
              </a:solidFill>
            </a:endParaRP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3614738" y="4554538"/>
            <a:ext cx="904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0070C0"/>
                </a:solidFill>
                <a:latin typeface="Franklin Gothic Book" pitchFamily="34" charset="0"/>
              </a:rPr>
              <a:t>1 каб. – 6 класс</a:t>
            </a:r>
          </a:p>
        </p:txBody>
      </p:sp>
      <p:sp>
        <p:nvSpPr>
          <p:cNvPr id="26630" name="TextBox 9"/>
          <p:cNvSpPr txBox="1">
            <a:spLocks noChangeArrowheads="1"/>
          </p:cNvSpPr>
          <p:nvPr/>
        </p:nvSpPr>
        <p:spPr bwMode="auto">
          <a:xfrm>
            <a:off x="2541588" y="4554538"/>
            <a:ext cx="8778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Franklin Gothic Book" pitchFamily="34" charset="0"/>
              </a:rPr>
              <a:t>2 каб. – 1,3 кл.</a:t>
            </a:r>
          </a:p>
        </p:txBody>
      </p:sp>
      <p:sp>
        <p:nvSpPr>
          <p:cNvPr id="26631" name="TextBox 10"/>
          <p:cNvSpPr txBox="1">
            <a:spLocks noChangeArrowheads="1"/>
          </p:cNvSpPr>
          <p:nvPr/>
        </p:nvSpPr>
        <p:spPr bwMode="auto">
          <a:xfrm>
            <a:off x="1501775" y="4554538"/>
            <a:ext cx="898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Franklin Gothic Book" pitchFamily="34" charset="0"/>
              </a:rPr>
              <a:t>3каб.- ГКП</a:t>
            </a:r>
          </a:p>
        </p:txBody>
      </p:sp>
      <p:sp>
        <p:nvSpPr>
          <p:cNvPr id="26632" name="TextBox 11"/>
          <p:cNvSpPr txBox="1">
            <a:spLocks noChangeArrowheads="1"/>
          </p:cNvSpPr>
          <p:nvPr/>
        </p:nvSpPr>
        <p:spPr bwMode="auto">
          <a:xfrm>
            <a:off x="468313" y="4545013"/>
            <a:ext cx="935037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solidFill>
                  <a:srgbClr val="0070C0"/>
                </a:solidFill>
                <a:latin typeface="Franklin Gothic Book" pitchFamily="34" charset="0"/>
              </a:rPr>
              <a:t>4 каб. – 2,4 кл.</a:t>
            </a:r>
          </a:p>
        </p:txBody>
      </p:sp>
      <p:sp>
        <p:nvSpPr>
          <p:cNvPr id="26633" name="TextBox 12"/>
          <p:cNvSpPr txBox="1">
            <a:spLocks noChangeArrowheads="1"/>
          </p:cNvSpPr>
          <p:nvPr/>
        </p:nvSpPr>
        <p:spPr bwMode="auto">
          <a:xfrm>
            <a:off x="5292725" y="1916113"/>
            <a:ext cx="1008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>
                <a:solidFill>
                  <a:srgbClr val="0070C0"/>
                </a:solidFill>
                <a:latin typeface="Franklin Gothic Book" pitchFamily="34" charset="0"/>
              </a:rPr>
              <a:t>Спортивный зал</a:t>
            </a:r>
          </a:p>
        </p:txBody>
      </p:sp>
      <p:sp>
        <p:nvSpPr>
          <p:cNvPr id="26634" name="TextBox 14"/>
          <p:cNvSpPr txBox="1">
            <a:spLocks noChangeArrowheads="1"/>
          </p:cNvSpPr>
          <p:nvPr/>
        </p:nvSpPr>
        <p:spPr bwMode="auto">
          <a:xfrm>
            <a:off x="3779838" y="3816350"/>
            <a:ext cx="2873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>
                <a:solidFill>
                  <a:srgbClr val="FF0000"/>
                </a:solidFill>
                <a:latin typeface="Franklin Gothic Book" pitchFamily="34" charset="0"/>
              </a:rPr>
              <a:t>И</a:t>
            </a:r>
          </a:p>
        </p:txBody>
      </p:sp>
      <p:sp>
        <p:nvSpPr>
          <p:cNvPr id="26635" name="TextBox 15"/>
          <p:cNvSpPr txBox="1">
            <a:spLocks noChangeArrowheads="1"/>
          </p:cNvSpPr>
          <p:nvPr/>
        </p:nvSpPr>
        <p:spPr bwMode="auto">
          <a:xfrm>
            <a:off x="1979613" y="5645150"/>
            <a:ext cx="11223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>
                <a:solidFill>
                  <a:srgbClr val="7030A0"/>
                </a:solidFill>
                <a:latin typeface="Franklin Gothic Book" pitchFamily="34" charset="0"/>
              </a:rPr>
              <a:t>И - изолятор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000" dirty="0">
                <a:solidFill>
                  <a:srgbClr val="FF0000"/>
                </a:solidFill>
              </a:rPr>
              <a:t>Распределение классов по кабинетам </a:t>
            </a:r>
            <a:r>
              <a:rPr lang="ru-RU" sz="2000" dirty="0" smtClean="0">
                <a:solidFill>
                  <a:srgbClr val="FF0000"/>
                </a:solidFill>
              </a:rPr>
              <a:t>(2 </a:t>
            </a:r>
            <a:r>
              <a:rPr lang="ru-RU" sz="2000" dirty="0">
                <a:solidFill>
                  <a:srgbClr val="FF0000"/>
                </a:solidFill>
              </a:rPr>
              <a:t>этаж)</a:t>
            </a:r>
            <a:endParaRPr lang="ru-RU" dirty="0"/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0" y="132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Franklin Gothic Book" pitchFamily="34" charset="0"/>
            </a:endParaRPr>
          </a:p>
        </p:txBody>
      </p:sp>
      <p:sp>
        <p:nvSpPr>
          <p:cNvPr id="27651" name="Line 180"/>
          <p:cNvSpPr>
            <a:spLocks noChangeShapeType="1"/>
          </p:cNvSpPr>
          <p:nvPr/>
        </p:nvSpPr>
        <p:spPr bwMode="auto">
          <a:xfrm>
            <a:off x="2208213" y="22621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2" name="Line 194"/>
          <p:cNvSpPr>
            <a:spLocks noChangeShapeType="1"/>
          </p:cNvSpPr>
          <p:nvPr/>
        </p:nvSpPr>
        <p:spPr bwMode="auto">
          <a:xfrm>
            <a:off x="2925763" y="22621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3" name="Line 232"/>
          <p:cNvSpPr>
            <a:spLocks noChangeShapeType="1"/>
          </p:cNvSpPr>
          <p:nvPr/>
        </p:nvSpPr>
        <p:spPr bwMode="auto">
          <a:xfrm>
            <a:off x="6423025" y="2262188"/>
            <a:ext cx="0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8623" name="Group 975"/>
          <p:cNvGraphicFramePr>
            <a:graphicFrameLocks noGrp="1"/>
          </p:cNvGraphicFramePr>
          <p:nvPr/>
        </p:nvGraphicFramePr>
        <p:xfrm>
          <a:off x="395288" y="1268413"/>
          <a:ext cx="8558212" cy="2741612"/>
        </p:xfrm>
        <a:graphic>
          <a:graphicData uri="http://schemas.openxmlformats.org/drawingml/2006/table">
            <a:tbl>
              <a:tblPr/>
              <a:tblGrid>
                <a:gridCol w="422275"/>
                <a:gridCol w="792162"/>
                <a:gridCol w="1233488"/>
                <a:gridCol w="758825"/>
                <a:gridCol w="334962"/>
                <a:gridCol w="515938"/>
                <a:gridCol w="268287"/>
                <a:gridCol w="427038"/>
                <a:gridCol w="444500"/>
                <a:gridCol w="357187"/>
                <a:gridCol w="350838"/>
                <a:gridCol w="358775"/>
                <a:gridCol w="319087"/>
                <a:gridCol w="182563"/>
                <a:gridCol w="349250"/>
                <a:gridCol w="301625"/>
                <a:gridCol w="360362"/>
                <a:gridCol w="431800"/>
                <a:gridCol w="349250"/>
              </a:tblGrid>
              <a:tr h="215900">
                <a:tc rowSpan="2" gridSpan="10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/>
                          <a:cs typeface="Times New Roman" pitchFamily="18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/>
                          <a:cs typeface="Times New Roman" pitchFamily="18" charset="0"/>
                        </a:rPr>
                        <a:t> 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8475">
                <a:tc gridSpan="10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 каб. –                   9 класс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каб.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Franklin Gothic Book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11 кл.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 каб.-   физики         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4638">
                <a:tc gridSpan="1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361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 каб.-                   7 класс 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каб. </a:t>
                      </a: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Информатики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 каб.-Библиотека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каб.-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класс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14каб. 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Franklin Gothic Book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класс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13каб.-  химии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3"/>
            <a:ext cx="7521575" cy="503237"/>
          </a:xfrm>
        </p:spPr>
        <p:txBody>
          <a:bodyPr/>
          <a:lstStyle/>
          <a:p>
            <a:pPr algn="ctr" eaLnBrk="1" fontAlgn="auto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ОРГАНИЗАЦИЯ ОБРАЗОВАТЕЛЬНОГО </a:t>
            </a:r>
            <a:r>
              <a:rPr lang="ru-RU" sz="16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ПРОЦЕССА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631825"/>
          <a:ext cx="8137525" cy="6210300"/>
        </p:xfrm>
        <a:graphic>
          <a:graphicData uri="http://schemas.openxmlformats.org/drawingml/2006/table">
            <a:tbl>
              <a:tblPr firstRow="1" firstCol="1" bandRow="1"/>
              <a:tblGrid>
                <a:gridCol w="607744"/>
                <a:gridCol w="509426"/>
                <a:gridCol w="592180"/>
                <a:gridCol w="1170970"/>
                <a:gridCol w="1368152"/>
                <a:gridCol w="1008112"/>
                <a:gridCol w="864096"/>
                <a:gridCol w="864096"/>
                <a:gridCol w="1152128"/>
              </a:tblGrid>
              <a:tr h="1922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(класс-комплект)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Номер кабинета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Вход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входа в школу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начало уроков и расписание звонков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Перемена/место отдыха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Питание в столовой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Подвоз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5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перемена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35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1;3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 вход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Красносельские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дети – 8.10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(п. Ровный) – 8.15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(с. Ст.-Дмитриевка) – 8.20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(раздевалка в кабинете)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8.30-9.10 / 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9.20-10.00 /10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10.10-10.50 / 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11.10 – 11.50 /20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12.10-12.50 / 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и 3 перемены -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Фойе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этаж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и 4 перемены - Около кабинета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перемена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п. Ровный – 8.15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с. Ст.-Дмитриевка – 8.20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2;4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 вход 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Красносельские дети – 8.10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(п. Ровный) – 8.15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(с. Ст.-Дмитриевка) – 8.20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(раздевалка в кабинете)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8.30-9.10 / 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9.20-10.00 /10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10.10-10.50 / 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11.10 – 11.50 /20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12.10-12.50 / 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2266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и 3 перемены - Около кабинета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 и 4 перемены -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Фойе </a:t>
                      </a: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 этаж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перемена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10.50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п. Ровный – 8.15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с. Ст.-Дмитриевка – 8.20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3"/>
            <a:ext cx="7521575" cy="503237"/>
          </a:xfrm>
        </p:spPr>
        <p:txBody>
          <a:bodyPr/>
          <a:lstStyle/>
          <a:p>
            <a:pPr algn="ctr" eaLnBrk="1" fontAlgn="auto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ОРГАНИЗАЦИЯ ОБРАЗОВАТЕЛЬНОГО </a:t>
            </a:r>
            <a:r>
              <a:rPr lang="ru-RU" sz="16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ПРОЦЕССА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30773" name="Group 53"/>
          <p:cNvGraphicFramePr>
            <a:graphicFrameLocks noGrp="1"/>
          </p:cNvGraphicFramePr>
          <p:nvPr/>
        </p:nvGraphicFramePr>
        <p:xfrm>
          <a:off x="468313" y="631825"/>
          <a:ext cx="8137525" cy="5676900"/>
        </p:xfrm>
        <a:graphic>
          <a:graphicData uri="http://schemas.openxmlformats.org/drawingml/2006/table">
            <a:tbl>
              <a:tblPr/>
              <a:tblGrid>
                <a:gridCol w="608012"/>
                <a:gridCol w="509588"/>
                <a:gridCol w="592137"/>
                <a:gridCol w="1169988"/>
                <a:gridCol w="1368425"/>
                <a:gridCol w="1008062"/>
                <a:gridCol w="865188"/>
                <a:gridCol w="863600"/>
                <a:gridCol w="1152525"/>
              </a:tblGrid>
              <a:tr h="1920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 (класс-комплект)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Номер кабинета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Вход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 входа в школу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 начало уроков и расписание звонков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Перемена/место отдыха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Питание в столовой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Подвоз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перемена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5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Центральный вход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Красносельские дети – 8.10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Привозные (п. Ровный) – 8.15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Привозные (с. Ст.-Дмитриевка) – 8.20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(в гардеробе  ОО)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8.30-9.10 / 10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9.20-10.00 /10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10.10-10.50 / 20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11.10 – 11.50 /20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12.10-12.50 / 20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13.10-13.50 / 10</a:t>
                      </a:r>
                    </a:p>
                    <a:p>
                      <a:pPr marL="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14.00-14.40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Рекреация 2 этажа от центральной лестницы до каб. 14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перемена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 п. Ровный – 8.15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с. Ст.-Дмитриевка – 8.20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58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Дети с ОВЗ -3 перемена/ 5 перемена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10.50 / 12.50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35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Центральный вход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Красносельские дети – 8.10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Привозные (с. Ст.-Дмитриевка) – 8.20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(раздевалка в кабинете)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8.30-9.10 / 10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9.20-10.00 /10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10.10-10.50 / 20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11.10 – 11.50 /20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12.10-12.50 / 20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13.10-13.50 / 10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14.00-14.40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Фойе на 1 этаже возле центральной лестницы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перемена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11.50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 с. Ст.-Дмитриевка – 8.20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Дети с ОВЗ -3 перемена/ 5 перемена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10.50 / 12.50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3"/>
            <a:ext cx="7521575" cy="503237"/>
          </a:xfrm>
        </p:spPr>
        <p:txBody>
          <a:bodyPr/>
          <a:lstStyle/>
          <a:p>
            <a:pPr algn="ctr" eaLnBrk="1" fontAlgn="auto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ОРГАНИЗАЦИЯ ОБРАЗОВАТЕЛЬНОГО </a:t>
            </a:r>
            <a:r>
              <a:rPr lang="ru-RU" sz="16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ПРОЦЕССА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8313" y="631825"/>
          <a:ext cx="8137525" cy="5681663"/>
        </p:xfrm>
        <a:graphic>
          <a:graphicData uri="http://schemas.openxmlformats.org/drawingml/2006/table">
            <a:tbl>
              <a:tblPr firstRow="1" firstCol="1" bandRow="1"/>
              <a:tblGrid>
                <a:gridCol w="607744"/>
                <a:gridCol w="509426"/>
                <a:gridCol w="592180"/>
                <a:gridCol w="1170970"/>
                <a:gridCol w="1368152"/>
                <a:gridCol w="1008112"/>
                <a:gridCol w="864096"/>
                <a:gridCol w="864096"/>
                <a:gridCol w="1152128"/>
              </a:tblGrid>
              <a:tr h="19223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(класс-комплект)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Номер кабинета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Вход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входа в школу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 начало уроков и расписание звонков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Перемена/место отдыха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Питание в столовой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Подвоз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5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перемена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время</a:t>
                      </a:r>
                      <a:endParaRPr lang="ru-RU" sz="12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351" marR="3435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63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 вход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Красносельские дети – 8.10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(с. Ст.-Дмитриевка) – 8.20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 гардеробе  ОО)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8.30-9.10 / 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9.20-10.00 /10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10.10-10.50 / 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11.10 – 11.50 /20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12.10-12.50 / 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13.10-13.50 / 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14.00-14.40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Рекреация 2 этажа от от 17 до 19  каб.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перемена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с. Ст.-Дмитриевка – 8.20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63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 с ОВЗ -3 перемена/ 5 перемена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10.50 / 12.50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33664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Центральный вход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Красносельские дети – 8.10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(п. Ровный) – 8.15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Привозные (с. Ст.-Дмитриевка, пос. М. Ключи) – 8.20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(в гардеробе  ОО)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8.30-9.10 / 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9.20-10.00 /10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10.10-10.50 / 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11.10 – 11.50 /20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12.10-12.50 / 20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13.10-13.50 / 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14.00-14.40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Рекреация 2 этажа от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15 до 17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каб</a:t>
                      </a: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 перемена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11.50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 п. Ровный – 8.15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с. Ст.-Дмитриевка – 8.20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3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Дети с ОВЗ -3 перемена/ 5 перемена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10.50 / 12.50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188913"/>
            <a:ext cx="7521575" cy="503237"/>
          </a:xfrm>
        </p:spPr>
        <p:txBody>
          <a:bodyPr/>
          <a:lstStyle/>
          <a:p>
            <a:pPr algn="ctr" eaLnBrk="1" fontAlgn="auto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1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ОРГАНИЗАЦИЯ ОБРАЗОВАТЕЛЬНОГО </a:t>
            </a:r>
            <a:r>
              <a:rPr lang="ru-RU" sz="1600" b="1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ПРОЦЕССА</a:t>
            </a:r>
            <a:endParaRPr lang="ru-RU" sz="1600" dirty="0">
              <a:solidFill>
                <a:srgbClr val="C00000"/>
              </a:solidFill>
            </a:endParaRPr>
          </a:p>
        </p:txBody>
      </p:sp>
      <p:graphicFrame>
        <p:nvGraphicFramePr>
          <p:cNvPr id="34876" name="Group 60"/>
          <p:cNvGraphicFramePr>
            <a:graphicFrameLocks noGrp="1"/>
          </p:cNvGraphicFramePr>
          <p:nvPr/>
        </p:nvGraphicFramePr>
        <p:xfrm>
          <a:off x="468313" y="631825"/>
          <a:ext cx="8137525" cy="6051550"/>
        </p:xfrm>
        <a:graphic>
          <a:graphicData uri="http://schemas.openxmlformats.org/drawingml/2006/table">
            <a:tbl>
              <a:tblPr/>
              <a:tblGrid>
                <a:gridCol w="608012"/>
                <a:gridCol w="509588"/>
                <a:gridCol w="592137"/>
                <a:gridCol w="1169988"/>
                <a:gridCol w="1368425"/>
                <a:gridCol w="1008062"/>
                <a:gridCol w="865188"/>
                <a:gridCol w="863600"/>
                <a:gridCol w="1152525"/>
              </a:tblGrid>
              <a:tr h="1920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Класс (класс-комплект)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Номер кабинета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Вход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 входа в школу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 начало уроков и расписание звонков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Перемена/место отдыха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Питание в столовой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Подвоз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5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перемена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время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34351" marR="34351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5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Центральный вход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Красносельские дети – 8.10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Привозные (с. Ст.-Дмитриевка) – 8.20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(в гардеробе  ОО)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8.30-9.10 /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9.20-10.00 /10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10.10-10.50 / 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11.10 – 11.50 /20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12.10-12.50 / 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13.10-13.50 /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14.00-14.40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Рекреация 2 этажа от центральной лестницы до каб. 14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перемена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11.50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с. Ст.-Дмитриевка – 8.20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Дети с ОВЗ -3 перемена/ 5 перемена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10.50 / 12.50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3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Центральный вход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8.15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(в гардеробе  ОО)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8.30-9.10 /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9.20-10.00 /10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10.10-10.50 / 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11.10 – 11.50 /20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12.10-12.50 / 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13.10-13.50 / 10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Franklin Gothic Medium" pitchFamily="34" charset="0"/>
                        <a:buAutoNum type="arabicParenR"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14.00-14.40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Возле кабинета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перемена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11.50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Нет подвоза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ГКП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Центральный вход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8.30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(раздевалка в кабинете)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8.30-13.30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Прогулки на свежем воздухе во время уроков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 урок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11.10-11.50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Нет подвоза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sz="2000" cap="none" smtClean="0">
                <a:solidFill>
                  <a:srgbClr val="FF0000"/>
                </a:solidFill>
              </a:rPr>
              <a:t>РАСПИСАНИЕ УРОКОВ (ПРИМЕРНОЕ)</a:t>
            </a:r>
          </a:p>
        </p:txBody>
      </p:sp>
      <p:graphicFrame>
        <p:nvGraphicFramePr>
          <p:cNvPr id="36947" name="Group 83"/>
          <p:cNvGraphicFramePr>
            <a:graphicFrameLocks noGrp="1"/>
          </p:cNvGraphicFramePr>
          <p:nvPr/>
        </p:nvGraphicFramePr>
        <p:xfrm>
          <a:off x="539750" y="1125538"/>
          <a:ext cx="7732713" cy="3619500"/>
        </p:xfrm>
        <a:graphic>
          <a:graphicData uri="http://schemas.openxmlformats.org/drawingml/2006/table">
            <a:tbl>
              <a:tblPr/>
              <a:tblGrid>
                <a:gridCol w="1104900"/>
                <a:gridCol w="1104900"/>
                <a:gridCol w="1103313"/>
                <a:gridCol w="1223962"/>
                <a:gridCol w="985838"/>
                <a:gridCol w="1104900"/>
                <a:gridCol w="1104900"/>
              </a:tblGrid>
              <a:tr h="1008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 УРОКА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 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15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 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17 (информатика)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 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(Химия)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9 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12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  класс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Каб. 19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Русский язык</a:t>
                      </a:r>
                      <a:r>
                        <a:rPr kumimoji="0" lang="ru-RU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Математика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Информатика</a:t>
                      </a:r>
                      <a:r>
                        <a:rPr kumimoji="0" lang="ru-RU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**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Химия</a:t>
                      </a:r>
                      <a:r>
                        <a:rPr kumimoji="0" lang="ru-RU" sz="12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**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История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Литература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Литература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Английский язык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Алгебра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Биология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Обществозние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Русский язык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Биология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Русский язык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Русский яз.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Алгебра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Английский язык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История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Математика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Технология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Литература 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Литература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Алгебра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Обществозние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5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Английский язык 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Технология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История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Русский язык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Биология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Алгебра 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ИЗО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иология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2D6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Обществозние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Физическая культура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География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Английский язык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ОБЖ   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 </a:t>
                      </a:r>
                      <a:endParaRPr kumimoji="0" lang="ru-R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8483" marR="58483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850" y="5013325"/>
            <a:ext cx="7632700" cy="15716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Одним цветом обозначен 1 учитель.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marL="228600"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baseline="30000" dirty="0">
                <a:latin typeface="Times New Roman"/>
                <a:ea typeface="Calibri"/>
                <a:cs typeface="Times New Roman"/>
              </a:rPr>
              <a:t>* 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- спаренные уроки ставятся, исходя из возможностей школы  для минимизации контактов детей и  учителей</a:t>
            </a:r>
            <a:endParaRPr lang="ru-RU" sz="1400" b="1" dirty="0">
              <a:latin typeface="Calibri"/>
              <a:ea typeface="Calibri"/>
              <a:cs typeface="Times New Roman"/>
            </a:endParaRPr>
          </a:p>
          <a:p>
            <a:pPr fontAlgn="auto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ru-RU" sz="1400" b="1" baseline="30000" dirty="0">
                <a:latin typeface="Times New Roman"/>
                <a:ea typeface="Calibri"/>
                <a:cs typeface="Times New Roman"/>
              </a:rPr>
              <a:t>** </a:t>
            </a:r>
            <a:r>
              <a:rPr lang="ru-RU" sz="1400" b="1" dirty="0">
                <a:latin typeface="Times New Roman"/>
                <a:ea typeface="Calibri"/>
                <a:cs typeface="Times New Roman"/>
              </a:rPr>
              <a:t>- если в классе на день выпадает урок информатики (физики, химии), весь день класс учится в кабинете информатики (физики, химии)</a:t>
            </a:r>
            <a:endParaRPr lang="ru-RU" sz="1400" b="1" dirty="0">
              <a:latin typeface="Calibri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Схема </a:t>
            </a:r>
            <a:r>
              <a:rPr lang="ru-RU" dirty="0" err="1" smtClean="0">
                <a:solidFill>
                  <a:srgbClr val="FF0000"/>
                </a:solidFill>
              </a:rPr>
              <a:t>ОРГАНИЗАЦИи</a:t>
            </a:r>
            <a:r>
              <a:rPr lang="ru-RU" dirty="0" smtClean="0">
                <a:solidFill>
                  <a:srgbClr val="FF0000"/>
                </a:solidFill>
              </a:rPr>
              <a:t> ПИТАНИЯ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789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900113" y="1268413"/>
            <a:ext cx="1223962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484438" y="1268413"/>
            <a:ext cx="10795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779838" y="1268413"/>
            <a:ext cx="10795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148263" y="1268413"/>
            <a:ext cx="1008062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72225" y="1268413"/>
            <a:ext cx="1079500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550" y="4076700"/>
            <a:ext cx="1152525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411413" y="4076700"/>
            <a:ext cx="1152525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924300" y="4076700"/>
            <a:ext cx="1152525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364163" y="4076700"/>
            <a:ext cx="1152525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804025" y="4076700"/>
            <a:ext cx="1081088" cy="5048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23850" y="2636838"/>
            <a:ext cx="1152525" cy="64770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Вход в столовую</a:t>
            </a:r>
          </a:p>
        </p:txBody>
      </p:sp>
      <p:sp>
        <p:nvSpPr>
          <p:cNvPr id="17" name="Овал 16"/>
          <p:cNvSpPr/>
          <p:nvPr/>
        </p:nvSpPr>
        <p:spPr>
          <a:xfrm>
            <a:off x="1042988" y="1773238"/>
            <a:ext cx="144462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692275" y="17732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1403350" y="1125538"/>
            <a:ext cx="144463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2700338" y="11255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276600" y="11255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987675" y="1773238"/>
            <a:ext cx="144463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4230688" y="1125538"/>
            <a:ext cx="179387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3924300" y="17732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4500563" y="17732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1403350" y="39338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1187450" y="45815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763713" y="45815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9" name="Овал 28"/>
          <p:cNvSpPr/>
          <p:nvPr/>
        </p:nvSpPr>
        <p:spPr>
          <a:xfrm>
            <a:off x="2484438" y="39338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3132138" y="39338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2843213" y="45815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4410075" y="3933825"/>
            <a:ext cx="233363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4067175" y="4581525"/>
            <a:ext cx="252413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4643438" y="45815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472113" y="39338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6156325" y="39338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5867400" y="4581525"/>
            <a:ext cx="217488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5219700" y="1125538"/>
            <a:ext cx="144463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5795963" y="1125538"/>
            <a:ext cx="1809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5580063" y="1773238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804025" y="1125538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2" name="Овал 41"/>
          <p:cNvSpPr/>
          <p:nvPr/>
        </p:nvSpPr>
        <p:spPr>
          <a:xfrm>
            <a:off x="6516688" y="177323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Овал 42"/>
          <p:cNvSpPr/>
          <p:nvPr/>
        </p:nvSpPr>
        <p:spPr>
          <a:xfrm>
            <a:off x="7164388" y="1773238"/>
            <a:ext cx="179387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Овал 43"/>
          <p:cNvSpPr/>
          <p:nvPr/>
        </p:nvSpPr>
        <p:spPr>
          <a:xfrm>
            <a:off x="7254875" y="3933825"/>
            <a:ext cx="19685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7019925" y="4581525"/>
            <a:ext cx="23495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Овал 45"/>
          <p:cNvSpPr/>
          <p:nvPr/>
        </p:nvSpPr>
        <p:spPr>
          <a:xfrm>
            <a:off x="7596188" y="4581525"/>
            <a:ext cx="215900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932" name="Прямоугольник 46"/>
          <p:cNvSpPr>
            <a:spLocks noChangeArrowheads="1"/>
          </p:cNvSpPr>
          <p:nvPr/>
        </p:nvSpPr>
        <p:spPr bwMode="auto">
          <a:xfrm>
            <a:off x="584200" y="5157788"/>
            <a:ext cx="802005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Franklin Gothic Book" pitchFamily="34" charset="0"/>
              </a:rPr>
              <a:t>Максимальное количество мест в столовой – 72. </a:t>
            </a:r>
          </a:p>
          <a:p>
            <a:r>
              <a:rPr lang="ru-RU" b="1">
                <a:latin typeface="Franklin Gothic Book" pitchFamily="34" charset="0"/>
              </a:rPr>
              <a:t>Вход/ выход из столовой контролируется дежурным учителем (классным руководителем).</a:t>
            </a:r>
          </a:p>
        </p:txBody>
      </p:sp>
      <p:sp>
        <p:nvSpPr>
          <p:cNvPr id="48" name="Двойная стрелка вверх/вниз 47"/>
          <p:cNvSpPr/>
          <p:nvPr/>
        </p:nvSpPr>
        <p:spPr>
          <a:xfrm>
            <a:off x="2771775" y="2205038"/>
            <a:ext cx="1152525" cy="1511300"/>
          </a:xfrm>
          <a:prstGeom prst="upDown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2,5 м</a:t>
            </a:r>
          </a:p>
        </p:txBody>
      </p:sp>
      <p:graphicFrame>
        <p:nvGraphicFramePr>
          <p:cNvPr id="37943" name="Group 55"/>
          <p:cNvGraphicFramePr>
            <a:graphicFrameLocks noGrp="1"/>
          </p:cNvGraphicFramePr>
          <p:nvPr/>
        </p:nvGraphicFramePr>
        <p:xfrm>
          <a:off x="684213" y="1052513"/>
          <a:ext cx="7632700" cy="3960812"/>
        </p:xfrm>
        <a:graphic>
          <a:graphicData uri="http://schemas.openxmlformats.org/drawingml/2006/table">
            <a:tbl>
              <a:tblPr/>
              <a:tblGrid>
                <a:gridCol w="7632700"/>
              </a:tblGrid>
              <a:tr h="3960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Характеристика  объекта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822325" y="1100138"/>
            <a:ext cx="7521575" cy="391318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000" smtClean="0">
                <a:solidFill>
                  <a:srgbClr val="0070C0"/>
                </a:solidFill>
              </a:rPr>
              <a:t>Здание ГБОУ СОШ «ОЦ» с. Красносельское :</a:t>
            </a:r>
          </a:p>
          <a:p>
            <a:pPr algn="ctr" eaLnBrk="1" hangingPunct="1">
              <a:buFont typeface="Arial" charset="0"/>
              <a:buNone/>
            </a:pPr>
            <a:endParaRPr lang="ru-RU" smtClean="0">
              <a:solidFill>
                <a:srgbClr val="0070C0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rgbClr val="7030A0"/>
                </a:solidFill>
              </a:rPr>
              <a:t>Этажность – 2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rgbClr val="7030A0"/>
                </a:solidFill>
              </a:rPr>
              <a:t>Количество кабинетов:  начальные классы -2; ГКП – 1; русского языка -2; математики- 1; физики – 1; химии и биологии – 1; географии – 1; истории и обществознания – 1; информатики – 1; английского языка -1; спортзал – 1.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rgbClr val="7030A0"/>
                </a:solidFill>
              </a:rPr>
              <a:t>Контингент: воспитанники ГКП</a:t>
            </a:r>
            <a:r>
              <a:rPr lang="en-US" sz="2000" smtClean="0">
                <a:solidFill>
                  <a:srgbClr val="7030A0"/>
                </a:solidFill>
              </a:rPr>
              <a:t> – </a:t>
            </a:r>
            <a:r>
              <a:rPr lang="ru-RU" sz="2000" smtClean="0">
                <a:solidFill>
                  <a:srgbClr val="7030A0"/>
                </a:solidFill>
              </a:rPr>
              <a:t>6; учащиеся – 47.</a:t>
            </a:r>
          </a:p>
          <a:p>
            <a:pPr eaLnBrk="1" hangingPunct="1">
              <a:buFont typeface="Arial" charset="0"/>
              <a:buNone/>
            </a:pPr>
            <a:r>
              <a:rPr lang="ru-RU" sz="2000" smtClean="0">
                <a:solidFill>
                  <a:srgbClr val="7030A0"/>
                </a:solidFill>
              </a:rPr>
              <a:t>Количество классов: 10; классов-комплектов – 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21575" cy="2159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3"/>
                </a:solidFill>
              </a:rPr>
              <a:t>Выполнение общих требований</a:t>
            </a:r>
            <a:endParaRPr lang="ru-RU" dirty="0">
              <a:solidFill>
                <a:schemeClr val="accent3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750" y="836613"/>
          <a:ext cx="8208963" cy="5715000"/>
        </p:xfrm>
        <a:graphic>
          <a:graphicData uri="http://schemas.openxmlformats.org/drawingml/2006/table">
            <a:tbl>
              <a:tblPr/>
              <a:tblGrid>
                <a:gridCol w="82089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Уведомление об открытии (начале работы) тер. Орган РПН – не позднее чем за 1 рабочи1 день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5E5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Информирование родителей о режиме работы в условиях распространения С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OVID-19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Запрет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массовых мероприятий в смешанных коллективах, с привлечением лиц из иных организаций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Термометрия - при входе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Норма температуры тела – </a:t>
                      </a:r>
                      <a:r>
                        <a:rPr kumimoji="0" lang="ru-RU" sz="1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не выше 37   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При выявлении лиц с признаками инфекционных заболеваний -</a:t>
                      </a:r>
                      <a:b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изоляция и уведомление в течение 2 часов тер. органа РПН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Генеральная уборка - перед началом работы и еженедельно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Влажная уборка с применением дез.средств - ежедневно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Arial Unicode MS" pitchFamily="34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Антисептик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Arial Unicode MS" pitchFamily="34" charset="-128"/>
                          <a:cs typeface="Arial" charset="0"/>
                        </a:rPr>
                        <a:t> для рук – при входе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Мыло и антисептик для рук – в туалетах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Обеззараживание воздуха и проветривание помещений – по графику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Персонал пищеблока – в масках и перчатках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5067300" y="3883025"/>
            <a:ext cx="46038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29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B0F0"/>
                </a:solidFill>
              </a:rPr>
              <a:t>Выполнение Дополнительных требований</a:t>
            </a:r>
            <a:endParaRPr lang="ru-RU" sz="2400" dirty="0">
              <a:solidFill>
                <a:srgbClr val="00B0F0"/>
              </a:solidFill>
            </a:endParaRPr>
          </a:p>
        </p:txBody>
      </p:sp>
      <p:pic>
        <p:nvPicPr>
          <p:cNvPr id="18434" name="Picture 2" descr="image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341438"/>
            <a:ext cx="828675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116013" y="3916363"/>
            <a:ext cx="7421562" cy="936625"/>
          </a:xfrm>
          <a:prstGeom prst="rect">
            <a:avLst/>
          </a:prstGeom>
          <a:gradFill flip="none" rotWithShape="1">
            <a:gsLst>
              <a:gs pos="0">
                <a:srgbClr val="FFF200"/>
              </a:gs>
              <a:gs pos="45000">
                <a:srgbClr val="FF7A00"/>
              </a:gs>
              <a:gs pos="73000">
                <a:srgbClr val="FF0300"/>
              </a:gs>
              <a:gs pos="100000">
                <a:srgbClr val="4D0808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bg1"/>
                </a:solidFill>
              </a:rPr>
              <a:t>Проветривание</a:t>
            </a:r>
            <a:r>
              <a:rPr lang="ru-RU" b="1" dirty="0">
                <a:solidFill>
                  <a:schemeClr val="bg1"/>
                </a:solidFill>
              </a:rPr>
              <a:t>: рекреации – во время уроков;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Учебные кабинеты – во время перемен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FF0000"/>
                </a:solidFill>
              </a:rPr>
              <a:t>Управленческие шаги ГБОУ СОШ «ОЦ» с. Красносельское</a:t>
            </a:r>
            <a:endParaRPr lang="ru-RU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71550" y="1397000"/>
          <a:ext cx="7056438" cy="212725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056782"/>
              </a:tblGrid>
              <a:tr h="78507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3"/>
                          </a:solidFill>
                        </a:rPr>
                        <a:t>Приказ по ОУ о создании рабочей</a:t>
                      </a:r>
                      <a:r>
                        <a:rPr lang="ru-RU" baseline="0" dirty="0" smtClean="0">
                          <a:solidFill>
                            <a:schemeClr val="accent3"/>
                          </a:solidFill>
                        </a:rPr>
                        <a:t> группы по созданию модели обучения до 17.08.2020</a:t>
                      </a:r>
                      <a:endParaRPr lang="ru-RU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  <a:tr h="67086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/>
                          </a:solidFill>
                        </a:rPr>
                        <a:t>Разработка рабочей группой модели обучения до 19.08.2020</a:t>
                      </a:r>
                      <a:endParaRPr lang="ru-RU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  <a:tr h="670866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3"/>
                          </a:solidFill>
                        </a:rPr>
                        <a:t>Разработка локальных актов, регламентов по исполнению требований</a:t>
                      </a:r>
                      <a:r>
                        <a:rPr lang="ru-RU" b="1" baseline="0" dirty="0" smtClean="0">
                          <a:solidFill>
                            <a:schemeClr val="accent3"/>
                          </a:solidFill>
                        </a:rPr>
                        <a:t> СанПиН до 23.08.2020</a:t>
                      </a:r>
                      <a:endParaRPr lang="ru-RU" b="1" dirty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325" y="333375"/>
            <a:ext cx="7521575" cy="3587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ЛОКАЛЬНЫЕ АКТЫ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750" y="836613"/>
          <a:ext cx="8208963" cy="5654675"/>
        </p:xfrm>
        <a:graphic>
          <a:graphicData uri="http://schemas.openxmlformats.org/drawingml/2006/table">
            <a:tbl>
              <a:tblPr/>
              <a:tblGrid>
                <a:gridCol w="8208963"/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модель устройства, содержания и организации работы учреждения в 2020-2021 учебном году в условиях распространения новой коронавирусной инфекции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4E5E5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график дежурства сотрудников, проводящих термометрию лиц, входящих в здание организации</a:t>
                      </a:r>
                      <a:b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(участников образовательных отношений и лиц других категорий)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внесение изменений в должностные инструкции классных руководителей, дежурных сотрудников, осуществляющих термометрию,  технического, административного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персонала, учителей-предметников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инструкции для обучающихся и их родителей (законных представителей)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расписание школьных завтраков и обедов, уроков, перемен, занятий внеурочной деятельности и дополнительного образования</a:t>
                      </a:r>
                      <a:endParaRPr kumimoji="0" lang="ru-RU" sz="1800" b="1" i="0" u="sng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ежедневных, генеральных уборок помещений здания, перечень разрешенных средств для проведения ежедневных, генеральных уборок, инструкция разведения средств дезинфекции, перечень разрешенных средств для обработки рук, инструкция по обработке рук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закрепление учебных кабинетов, мест отдыха, туалетных комнат за классами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3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план-график входа в здание участников образовательных отношений и лиц других категорий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официальное письмо от ОО в ККДП «Север» для обеспечения работников столовой СИЗ и антисептическими, мою</a:t>
                      </a:r>
                      <a:r>
                        <a:rPr kumimoji="0" lang="ru-RU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Times New Roman" pitchFamily="18" charset="0"/>
                        </a:rPr>
                        <a:t>щ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ими средствами, внесение изменений в должностные инструкции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Arial Unicode MS" pitchFamily="34" charset="-128"/>
                          <a:cs typeface="Arial Unicode MS" pitchFamily="34" charset="-128"/>
                        </a:rPr>
                        <a:t>работников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679A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Основные блоки функционирования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21529" name="Group 25"/>
          <p:cNvGraphicFramePr>
            <a:graphicFrameLocks noGrp="1"/>
          </p:cNvGraphicFramePr>
          <p:nvPr/>
        </p:nvGraphicFramePr>
        <p:xfrm>
          <a:off x="539750" y="1341438"/>
          <a:ext cx="8135938" cy="3529012"/>
        </p:xfrm>
        <a:graphic>
          <a:graphicData uri="http://schemas.openxmlformats.org/drawingml/2006/table">
            <a:tbl>
              <a:tblPr/>
              <a:tblGrid>
                <a:gridCol w="1511300"/>
                <a:gridCol w="1225550"/>
                <a:gridCol w="2016125"/>
                <a:gridCol w="1800225"/>
                <a:gridCol w="1582738"/>
              </a:tblGrid>
              <a:tr h="3529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Подвоз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обучающихся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Входная группа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Организация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образовательного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процесса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Организация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внеурочной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деятельности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Организация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679A3"/>
                          </a:solidFill>
                          <a:effectLst/>
                          <a:latin typeface="Franklin Gothic Book" pitchFamily="34" charset="0"/>
                          <a:ea typeface="Aharoni"/>
                          <a:cs typeface="Aharoni"/>
                        </a:rPr>
                        <a:t>питания детей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dirty="0" smtClean="0">
                <a:solidFill>
                  <a:srgbClr val="FF0000"/>
                </a:solidFill>
              </a:rPr>
              <a:t>Общие подходы к организации образовательного процесса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187450" y="2119313"/>
            <a:ext cx="2016125" cy="1081087"/>
          </a:xfrm>
          <a:prstGeom prst="flowChartAlternateProcess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Кака</a:t>
            </a:r>
            <a:r>
              <a:rPr lang="ru-RU" sz="1200" dirty="0" err="1">
                <a:solidFill>
                  <a:schemeClr val="accent3">
                    <a:lumMod val="40000"/>
                    <a:lumOff val="60000"/>
                  </a:schemeClr>
                </a:solidFill>
              </a:rPr>
              <a:t>ка</a:t>
            </a:r>
            <a:endParaRPr lang="ru-RU" dirty="0">
              <a:solidFill>
                <a:schemeClr val="accent3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/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779912" y="3650253"/>
            <a:ext cx="1346125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5411764" y="2204865"/>
            <a:ext cx="1944216" cy="1046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8" name="Дуга 7"/>
          <p:cNvSpPr/>
          <p:nvPr/>
        </p:nvSpPr>
        <p:spPr>
          <a:xfrm>
            <a:off x="2052638" y="1125538"/>
            <a:ext cx="4486275" cy="3959225"/>
          </a:xfrm>
          <a:prstGeom prst="arc">
            <a:avLst>
              <a:gd name="adj1" fmla="val 12159903"/>
              <a:gd name="adj2" fmla="val 2061528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6775" y="2884488"/>
            <a:ext cx="43180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Кабинетная система"/>
          <p:cNvPicPr>
            <a:picLocks noChangeAspect="1" noChangeArrowheads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3642073" y="770408"/>
            <a:ext cx="1210113" cy="90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</p:pic>
      <p:sp>
        <p:nvSpPr>
          <p:cNvPr id="22536" name="Прямоугольник 10"/>
          <p:cNvSpPr>
            <a:spLocks noChangeArrowheads="1"/>
          </p:cNvSpPr>
          <p:nvPr/>
        </p:nvSpPr>
        <p:spPr bwMode="auto">
          <a:xfrm>
            <a:off x="1331913" y="2133600"/>
            <a:ext cx="1655762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>
                <a:latin typeface="Franklin Gothic Book" pitchFamily="34" charset="0"/>
              </a:rPr>
              <a:t>Кабинеты </a:t>
            </a:r>
          </a:p>
          <a:p>
            <a:r>
              <a:rPr lang="ru-RU" sz="1100">
                <a:latin typeface="Franklin Gothic Book" pitchFamily="34" charset="0"/>
              </a:rPr>
              <a:t>информатики, физики, химии </a:t>
            </a:r>
          </a:p>
          <a:p>
            <a:r>
              <a:rPr lang="ru-RU" sz="1100">
                <a:latin typeface="Franklin Gothic Book" pitchFamily="34" charset="0"/>
              </a:rPr>
              <a:t>занимаются на день </a:t>
            </a:r>
          </a:p>
          <a:p>
            <a:r>
              <a:rPr lang="ru-RU" sz="1100">
                <a:latin typeface="Franklin Gothic Book" pitchFamily="34" charset="0"/>
              </a:rPr>
              <a:t>классом согласно </a:t>
            </a:r>
          </a:p>
          <a:p>
            <a:r>
              <a:rPr lang="ru-RU" sz="1100">
                <a:latin typeface="Franklin Gothic Book" pitchFamily="34" charset="0"/>
              </a:rPr>
              <a:t>расписанию</a:t>
            </a:r>
          </a:p>
        </p:txBody>
      </p:sp>
      <p:sp>
        <p:nvSpPr>
          <p:cNvPr id="22537" name="Прямоугольник 12"/>
          <p:cNvSpPr>
            <a:spLocks noChangeArrowheads="1"/>
          </p:cNvSpPr>
          <p:nvPr/>
        </p:nvSpPr>
        <p:spPr bwMode="auto">
          <a:xfrm>
            <a:off x="3635375" y="765175"/>
            <a:ext cx="129698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>
                <a:latin typeface="Franklin Gothic Book" pitchFamily="34" charset="0"/>
              </a:rPr>
              <a:t>Кабинетная </a:t>
            </a:r>
          </a:p>
          <a:p>
            <a:pPr algn="ctr"/>
            <a:r>
              <a:rPr lang="ru-RU" sz="1400">
                <a:latin typeface="Franklin Gothic Book" pitchFamily="34" charset="0"/>
              </a:rPr>
              <a:t>система</a:t>
            </a:r>
          </a:p>
        </p:txBody>
      </p:sp>
      <p:sp>
        <p:nvSpPr>
          <p:cNvPr id="22538" name="Прямоугольник 13"/>
          <p:cNvSpPr>
            <a:spLocks noChangeArrowheads="1"/>
          </p:cNvSpPr>
          <p:nvPr/>
        </p:nvSpPr>
        <p:spPr bwMode="auto">
          <a:xfrm>
            <a:off x="3924300" y="3649663"/>
            <a:ext cx="12017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>
                <a:latin typeface="Franklin Gothic Book" pitchFamily="34" charset="0"/>
              </a:rPr>
              <a:t>Без общих </a:t>
            </a:r>
          </a:p>
          <a:p>
            <a:pPr algn="ctr"/>
            <a:r>
              <a:rPr lang="ru-RU" sz="1600">
                <a:latin typeface="Franklin Gothic Book" pitchFamily="34" charset="0"/>
              </a:rPr>
              <a:t>звонков</a:t>
            </a:r>
          </a:p>
        </p:txBody>
      </p:sp>
      <p:sp>
        <p:nvSpPr>
          <p:cNvPr id="22539" name="Прямоугольник 14"/>
          <p:cNvSpPr>
            <a:spLocks noChangeArrowheads="1"/>
          </p:cNvSpPr>
          <p:nvPr/>
        </p:nvSpPr>
        <p:spPr bwMode="auto">
          <a:xfrm>
            <a:off x="5435600" y="2119313"/>
            <a:ext cx="1944688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Franklin Gothic Book" pitchFamily="34" charset="0"/>
              </a:rPr>
              <a:t>Уроки физической </a:t>
            </a:r>
          </a:p>
          <a:p>
            <a:r>
              <a:rPr lang="ru-RU" sz="1400">
                <a:latin typeface="Franklin Gothic Book" pitchFamily="34" charset="0"/>
              </a:rPr>
              <a:t>культуры 1-4 кл. в </a:t>
            </a:r>
          </a:p>
          <a:p>
            <a:r>
              <a:rPr lang="ru-RU" sz="1400">
                <a:latin typeface="Franklin Gothic Book" pitchFamily="34" charset="0"/>
              </a:rPr>
              <a:t>кабинете или на улице, 5-11 кл. на </a:t>
            </a:r>
          </a:p>
          <a:p>
            <a:r>
              <a:rPr lang="ru-RU" sz="1400">
                <a:latin typeface="Franklin Gothic Book" pitchFamily="34" charset="0"/>
              </a:rPr>
              <a:t>улице или спортзале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C00000"/>
                </a:solidFill>
              </a:rPr>
              <a:t>Организация подвоза детей</a:t>
            </a:r>
            <a:endParaRPr lang="ru-RU" dirty="0">
              <a:solidFill>
                <a:srgbClr val="C0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00113" y="1397000"/>
          <a:ext cx="7200900" cy="4394200"/>
        </p:xfrm>
        <a:graphic>
          <a:graphicData uri="http://schemas.openxmlformats.org/drawingml/2006/table">
            <a:tbl>
              <a:tblPr/>
              <a:tblGrid>
                <a:gridCol w="72009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дезинфекция перед рейсом всех поверхностей салона транспортного средства с применением дезинфицирующих средств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предрейсовый осмотр водителей с термометрией. Водители с признаками респираторных заболеваний и (или) повышенной температурой тела к работе не допускаются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использование водителем индивидуальной защиты органов дыхания (одноразовых масок или многоразовых масок со сменными фильтрами), а также перчаток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использование сопровождающим средств индивидуальной защиты органов дыхания (одноразовых масок или многоразовых масок со сменными фильтрами), а также перчаток.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Сопровождающий- ответственный за обработку рук дезинфицирующими салфетками или кожными антисептиками и использование обучающимся средств индивидуальной защиты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ea typeface="FrankRuehl"/>
                          <a:cs typeface="FrankRuehl"/>
                        </a:rPr>
                        <a:t>органов дыхания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0F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A1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0F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1327</TotalTime>
  <Words>1336</Words>
  <Application>Microsoft Office PowerPoint</Application>
  <PresentationFormat>Экран (4:3)</PresentationFormat>
  <Paragraphs>420</Paragraphs>
  <Slides>19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19</vt:i4>
      </vt:variant>
    </vt:vector>
  </HeadingPairs>
  <TitlesOfParts>
    <vt:vector size="33" baseType="lpstr">
      <vt:lpstr>Arial</vt:lpstr>
      <vt:lpstr>Franklin Gothic Medium</vt:lpstr>
      <vt:lpstr>Franklin Gothic Book</vt:lpstr>
      <vt:lpstr>Wingdings</vt:lpstr>
      <vt:lpstr>Calibri</vt:lpstr>
      <vt:lpstr>Arial Unicode MS</vt:lpstr>
      <vt:lpstr>Times New Roman</vt:lpstr>
      <vt:lpstr>Aharoni</vt:lpstr>
      <vt:lpstr>FrankRuehl</vt:lpstr>
      <vt:lpstr>Углы</vt:lpstr>
      <vt:lpstr>Углы</vt:lpstr>
      <vt:lpstr>Углы</vt:lpstr>
      <vt:lpstr>Углы</vt:lpstr>
      <vt:lpstr>Углы</vt:lpstr>
      <vt:lpstr>ОРГАНИЗАЦИЯ РАБОТЫ  ГБОУ СОШ «ОЦ» С. КРАСНОСЕЛЬСКОЕ  С 1 СЕНТЯБРЯ 2020 ГОДА  В СООТВЕТСТВИИ С СП 3.1/2.4 3598-20  ОТ 30.06.2020</vt:lpstr>
      <vt:lpstr>ХАРАКТЕРИСТИКА  ОБЪЕКТА</vt:lpstr>
      <vt:lpstr>ВЫПОЛНЕНИЕ ОБЩИХ ТРЕБОВАНИЙ</vt:lpstr>
      <vt:lpstr>ВЫПОЛНЕНИЕ ДОПОЛНИТЕЛЬНЫХ ТРЕБОВАНИЙ</vt:lpstr>
      <vt:lpstr>УПРАВЛЕНЧЕСКИЕ ШАГИ ГБОУ СОШ «ОЦ» С. КРАСНОСЕЛЬСКОЕ</vt:lpstr>
      <vt:lpstr>ЛОКАЛЬНЫЕ АКТЫ</vt:lpstr>
      <vt:lpstr> ОСНОВНЫЕ БЛОКИ ФУНКЦИОНИРОВАНИЯ  </vt:lpstr>
      <vt:lpstr>ОБЩИЕ ПОДХОДЫ К ОРГАНИЗАЦИИ ОБРАЗОВАТЕЛЬНОГО ПРОЦЕССА</vt:lpstr>
      <vt:lpstr>ОРГАНИЗАЦИЯ ПОДВОЗА ДЕТЕЙ</vt:lpstr>
      <vt:lpstr>ОРГАНИЗАЦИЯ ВНЕУРОЧНОЙ ДЕЯТЕЛЬНОСТИ</vt:lpstr>
      <vt:lpstr>ВХОДНАЯ ГРУППА                                                                                            СХЕМА ОРГАНИЗАЦИИ ПРОПУСКНОГО РЕЖИМА</vt:lpstr>
      <vt:lpstr>РАСПРЕДЕЛЕНИЕ КЛАССОВ ПО КАБИНЕТАМ (1 ЭТАЖ)                                                                                          </vt:lpstr>
      <vt:lpstr>РАСПРЕДЕЛЕНИЕ КЛАССОВ ПО КАБИНЕТАМ (2 ЭТАЖ)</vt:lpstr>
      <vt:lpstr>ОРГАНИЗАЦИЯ ОБРАЗОВАТЕЛЬНОГО ПРОЦЕССА</vt:lpstr>
      <vt:lpstr>ОРГАНИЗАЦИЯ ОБРАЗОВАТЕЛЬНОГО ПРОЦЕССА</vt:lpstr>
      <vt:lpstr>ОРГАНИЗАЦИЯ ОБРАЗОВАТЕЛЬНОГО ПРОЦЕССА</vt:lpstr>
      <vt:lpstr>ОРГАНИЗАЦИЯ ОБРАЗОВАТЕЛЬНОГО ПРОЦЕССА</vt:lpstr>
      <vt:lpstr>РАСПИСАНИЕ УРОКОВ (ПРИМЕРНОЕ)</vt:lpstr>
      <vt:lpstr>СХЕМА ОРГАНИЗАЦИИ ПИТАНИЯ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 ГБОУ СОШ «ОЦ» с. Красносельское  с 1 сентября 2020 года  в соответствии с СП 3.1/2.4 3598-20  от 30.06.2020</dc:title>
  <dc:creator>User</dc:creator>
  <cp:lastModifiedBy>User</cp:lastModifiedBy>
  <cp:revision>48</cp:revision>
  <dcterms:created xsi:type="dcterms:W3CDTF">2020-08-17T11:51:58Z</dcterms:created>
  <dcterms:modified xsi:type="dcterms:W3CDTF">2020-08-18T18:16:42Z</dcterms:modified>
</cp:coreProperties>
</file>