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5" r:id="rId11"/>
    <p:sldId id="268" r:id="rId12"/>
    <p:sldId id="264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D0A97-31EE-4109-A7F6-511DFF0224B2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1BB46-757F-498C-BD22-78721BE52C6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55643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8193A-4093-478A-BF4A-FE4B7FD77C97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833D3-7230-4ADE-84FC-B58A80D9131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8619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F206B-D963-474D-B140-B53FA0B26316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211C6-516B-4EA1-A267-067374BBDE8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3553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71A4935-09C4-4A83-924E-CCC2F51F61D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8615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A4D1-0375-4032-BF3F-B02E243AE14A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90C2B-6D45-4032-A26C-951948FA7CE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9645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1C5E5-8342-4577-AD66-AD7EDADA945D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39B53-BC49-4C02-83FE-3D84F6ACEFA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2696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B38A-276E-4269-ACED-6183659B978D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4161C-67D7-48BD-AF8F-2E8F4DF0FCA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34569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53E1D-AEFF-44EC-8210-932030ABBC45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DBF5A-11A0-4B83-8319-53D8D75E26A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69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35822-DBA6-4CED-9A8C-00D04C8948B0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0044D-08DF-4346-A19D-1FF9D87608B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026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DD69A-6D3E-440B-BF3E-4787E0CD9042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385A5-AE7E-40BD-810E-1D9EF2E9587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37616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8D31-0DBA-4FCC-B1D4-7B705B1C8AFA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2B6DF-B75D-4545-A32F-91B548CC186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9048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D1A10-5B30-476F-9E09-F03AAB8BA8F2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4233C-822D-4BC3-88DB-98E873AED34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2785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D92DB9-FFF5-43E8-ACF0-28EDCA26D4EB}" type="datetimeFigureOut">
              <a:rPr lang="ru-RU"/>
              <a:pPr>
                <a:defRPr/>
              </a:pPr>
              <a:t>15.05.2020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634E673-57E0-4E88-A612-BF8EF8E183A9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gbHRloStdc&amp;feature=youtu.be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Whf1c5NqxI" TargetMode="External"/><Relationship Id="rId2" Type="http://schemas.openxmlformats.org/officeDocument/2006/relationships/hyperlink" Target="https://www.youtube.com/watch?v=q3Ta9yYd5o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A1%D0%B0%D0%BC%D0%B0%D1%80%D1%81%D0%BA%D0%BE%D0%B5_%D0%B7%D0%BD%D0%B0%D0%BC%D1%8F" TargetMode="External"/><Relationship Id="rId5" Type="http://schemas.openxmlformats.org/officeDocument/2006/relationships/hyperlink" Target="http://museum.samgd.ru/region/pamjatnye_daty/kalendar_znamenatelnykh_sobytij_i_dat/195800/" TargetMode="External"/><Relationship Id="rId4" Type="http://schemas.openxmlformats.org/officeDocument/2006/relationships/hyperlink" Target="http://&#1080;&#1089;&#1090;&#1086;&#1088;&#1080;&#1095;&#1077;&#1089;&#1082;&#1072;&#1103;-&#1089;&#1072;&#1084;&#1072;&#1088;&#1072;.&#1088;&#1092;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3076" name="Рисунок 5" descr="День знамен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itchFamily="18" charset="0"/>
                <a:cs typeface="+mn-cs"/>
              </a:rPr>
              <a:t>ОТКРЫТЫЙ УРОК ИСТОРИИ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260350"/>
            <a:ext cx="3673475" cy="5976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latin typeface="Bookman Old Style" pitchFamily="18" charset="0"/>
              </a:rPr>
              <a:t>Патриотическое желание жителей Самары помочь «особым образом» выразила жена гласного Самарской Думы Петра Владимировича </a:t>
            </a:r>
            <a:r>
              <a:rPr lang="ru-RU" sz="2400" dirty="0" smtClean="0">
                <a:solidFill>
                  <a:srgbClr val="C00000"/>
                </a:solidFill>
                <a:latin typeface="Bookman Old Style" pitchFamily="18" charset="0"/>
              </a:rPr>
              <a:t>Алабина Варвара Васильевна</a:t>
            </a:r>
            <a:r>
              <a:rPr lang="ru-RU" sz="2400" dirty="0" smtClean="0">
                <a:latin typeface="Bookman Old Style" pitchFamily="18" charset="0"/>
              </a:rPr>
              <a:t>. Она посоветовала мужу подарить восставшим боевое знамя - ведь пятьсот лет у болгар не было ни своего государства, ни государственных символов </a:t>
            </a:r>
          </a:p>
        </p:txBody>
      </p:sp>
      <p:pic>
        <p:nvPicPr>
          <p:cNvPr id="126980" name="Picture 4" descr="untitle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4306887" cy="622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5292725" y="333375"/>
            <a:ext cx="3600450" cy="6191250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3600" dirty="0" smtClean="0">
                <a:latin typeface="Bookman Old Style" pitchFamily="18" charset="0"/>
              </a:rPr>
              <a:t>Боевое знамя было вышито в 1876 году монахинями </a:t>
            </a:r>
            <a:r>
              <a:rPr lang="ru-RU" sz="3600" dirty="0" err="1" smtClean="0">
                <a:latin typeface="Bookman Old Style" pitchFamily="18" charset="0"/>
              </a:rPr>
              <a:t>Иверского</a:t>
            </a:r>
            <a:r>
              <a:rPr lang="ru-RU" sz="3600" dirty="0" smtClean="0">
                <a:latin typeface="Bookman Old Style" pitchFamily="18" charset="0"/>
              </a:rPr>
              <a:t> монастыря, что располагался в Самаре. Настоятельницей обители в то время была игуменья Антонина. </a:t>
            </a: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dirty="0" smtClean="0">
              <a:latin typeface="Bookman Old Style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dirty="0" smtClean="0">
              <a:latin typeface="Bookman Old Style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3600" dirty="0" smtClean="0">
              <a:latin typeface="Bookman Old Style" pitchFamily="18" charset="0"/>
            </a:endParaRPr>
          </a:p>
        </p:txBody>
      </p:sp>
      <p:pic>
        <p:nvPicPr>
          <p:cNvPr id="75780" name="Picture 4" descr="untitl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4791075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57188" y="4500563"/>
            <a:ext cx="2559050" cy="2000250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en-US" sz="2400" b="1" i="1">
                <a:solidFill>
                  <a:srgbClr val="000000"/>
                </a:solidFill>
              </a:rPr>
              <a:t>Женский</a:t>
            </a:r>
          </a:p>
          <a:p>
            <a:pPr algn="ctr"/>
            <a:r>
              <a:rPr lang="ru-RU" altLang="en-US" sz="2400" b="1" i="1">
                <a:solidFill>
                  <a:srgbClr val="000000"/>
                </a:solidFill>
              </a:rPr>
              <a:t> Иверский</a:t>
            </a:r>
          </a:p>
          <a:p>
            <a:pPr algn="ctr"/>
            <a:r>
              <a:rPr lang="ru-RU" altLang="en-US" sz="2400" b="1" i="1">
                <a:solidFill>
                  <a:srgbClr val="000000"/>
                </a:solidFill>
              </a:rPr>
              <a:t> монастырь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16338"/>
            <a:ext cx="8893175" cy="2952750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 smtClean="0">
                <a:latin typeface="Bookman Old Style" pitchFamily="18" charset="0"/>
              </a:rPr>
              <a:t>Самарское знамя представляло собой шёлковый </a:t>
            </a:r>
            <a:r>
              <a:rPr lang="ru-RU" sz="2800" dirty="0" err="1" smtClean="0">
                <a:latin typeface="Bookman Old Style" pitchFamily="18" charset="0"/>
              </a:rPr>
              <a:t>триколор</a:t>
            </a:r>
            <a:r>
              <a:rPr lang="ru-RU" sz="2800" dirty="0" smtClean="0">
                <a:latin typeface="Bookman Old Style" pitchFamily="18" charset="0"/>
              </a:rPr>
              <a:t> в цветах старо-хорватского флага размером примерно 6 на 6 футов (185 </a:t>
            </a:r>
            <a:r>
              <a:rPr lang="ru-RU" sz="2800" dirty="0" err="1" smtClean="0">
                <a:latin typeface="Bookman Old Style" pitchFamily="18" charset="0"/>
              </a:rPr>
              <a:t>х</a:t>
            </a:r>
            <a:r>
              <a:rPr lang="ru-RU" sz="2800" dirty="0" smtClean="0">
                <a:latin typeface="Bookman Old Style" pitchFamily="18" charset="0"/>
              </a:rPr>
              <a:t> 190 см). В центре находилось с одной стороны изображение </a:t>
            </a:r>
            <a:r>
              <a:rPr lang="ru-RU" sz="2800" dirty="0" err="1" smtClean="0">
                <a:latin typeface="Bookman Old Style" pitchFamily="18" charset="0"/>
              </a:rPr>
              <a:t>Иверской</a:t>
            </a:r>
            <a:r>
              <a:rPr lang="ru-RU" sz="2800" dirty="0" smtClean="0">
                <a:latin typeface="Bookman Old Style" pitchFamily="18" charset="0"/>
              </a:rPr>
              <a:t> Божьей Матери, а на другой стороне – православный крест и иконописные портреты Кирилла и </a:t>
            </a:r>
            <a:r>
              <a:rPr lang="ru-RU" sz="2800" dirty="0" err="1" smtClean="0">
                <a:latin typeface="Bookman Old Style" pitchFamily="18" charset="0"/>
              </a:rPr>
              <a:t>Мефодия</a:t>
            </a:r>
            <a:r>
              <a:rPr lang="ru-RU" sz="2800" dirty="0" smtClean="0">
                <a:latin typeface="Bookman Old Style" pitchFamily="18" charset="0"/>
              </a:rPr>
              <a:t> – первоучителей славянских.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  <p:pic>
        <p:nvPicPr>
          <p:cNvPr id="14339" name="Рисунок 3" descr="631929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350"/>
            <a:ext cx="6900862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067175" y="3500438"/>
            <a:ext cx="4826000" cy="2952750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latin typeface="Bookman Old Style" pitchFamily="18" charset="0"/>
              </a:rPr>
              <a:t>В 1860 году  окончил Петербургскую академию художеств. Большой специалист в области в области прикладного искусства и национальных орнаментов.</a:t>
            </a: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600" dirty="0" smtClean="0">
              <a:latin typeface="Bookman Old Style" pitchFamily="18" charset="0"/>
            </a:endParaRPr>
          </a:p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dirty="0" smtClean="0">
                <a:latin typeface="Bookman Old Style" pitchFamily="18" charset="0"/>
              </a:rPr>
              <a:t>В 1879 году Н.Е. Симаков участвовал  в Самарской ученой экспедиции . Ее материалы Симаков обобщил в сборнике» Искусство Средней Азии», изданном в 1883 году и удостоенном серебряной медали на Всероссийской художественно-промышленной выставке.</a:t>
            </a:r>
          </a:p>
        </p:txBody>
      </p:sp>
      <p:pic>
        <p:nvPicPr>
          <p:cNvPr id="78852" name="Picture 4" descr="untitled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3406775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357188" y="4929188"/>
            <a:ext cx="3324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2400"/>
              <a:t>Симаков</a:t>
            </a:r>
            <a:br>
              <a:rPr lang="ru-RU" altLang="en-US" sz="2400"/>
            </a:br>
            <a:r>
              <a:rPr lang="ru-RU" altLang="en-US" sz="2400"/>
              <a:t>Николай Евстафьевич</a:t>
            </a:r>
            <a:r>
              <a:rPr lang="ru-RU" altLang="en-US"/>
              <a:t/>
            </a:r>
            <a:br>
              <a:rPr lang="ru-RU" altLang="en-US"/>
            </a:br>
            <a:r>
              <a:rPr lang="ru-RU" altLang="en-US"/>
              <a:t>(автопортрет)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995738" y="404813"/>
            <a:ext cx="446405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en-US" sz="3200">
                <a:solidFill>
                  <a:srgbClr val="C00000"/>
                </a:solidFill>
                <a:latin typeface="Bookman Old Style" panose="02050604050505020204" pitchFamily="18" charset="0"/>
              </a:rPr>
              <a:t>Автором рисунка знамени стал Санкт-Петербургский художник Николай Симаков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  <p:bldP spid="788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sf-1875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85750"/>
            <a:ext cx="5064125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3111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3429000"/>
            <a:ext cx="2962275" cy="2238375"/>
          </a:xfrm>
        </p:spPr>
        <p:txBody>
          <a:bodyPr/>
          <a:lstStyle/>
          <a:p>
            <a:r>
              <a:rPr lang="ru-RU" altLang="en-US" sz="2400" b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Здесь  было освящено Самарское Знамя</a:t>
            </a:r>
          </a:p>
        </p:txBody>
      </p:sp>
      <p:sp>
        <p:nvSpPr>
          <p:cNvPr id="303113" name="Text Box 9"/>
          <p:cNvSpPr txBox="1">
            <a:spLocks noChangeArrowheads="1"/>
          </p:cNvSpPr>
          <p:nvPr/>
        </p:nvSpPr>
        <p:spPr bwMode="auto">
          <a:xfrm>
            <a:off x="3929063" y="6143625"/>
            <a:ext cx="50403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en-US" sz="2400"/>
              <a:t>Спасо-Преображенский собор</a:t>
            </a:r>
            <a:endParaRPr lang="ru-RU" altLang="en-US"/>
          </a:p>
        </p:txBody>
      </p:sp>
      <p:pic>
        <p:nvPicPr>
          <p:cNvPr id="16389" name="Рисунок 5" descr="Рисунок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92150"/>
            <a:ext cx="33670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11" grpId="0"/>
      <p:bldP spid="3031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C00000"/>
                </a:solidFill>
                <a:latin typeface="Bookman Old Style" pitchFamily="18" charset="0"/>
              </a:rPr>
              <a:t>Знамя от всей русской Земли было вручено болгарскому народу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219700" cy="4708525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1600" smtClean="0">
                <a:latin typeface="Bookman Old Style" panose="02050604050505020204" pitchFamily="18" charset="0"/>
              </a:rPr>
              <a:t>В своей докладной записке Петр Алабин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1600" smtClean="0">
                <a:latin typeface="Bookman Old Style" panose="02050604050505020204" pitchFamily="18" charset="0"/>
              </a:rPr>
              <a:t>напишет, что в лагерь болгарских дружин под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1600" smtClean="0">
                <a:latin typeface="Bookman Old Style" panose="02050604050505020204" pitchFamily="18" charset="0"/>
              </a:rPr>
              <a:t>г. Плоешти прибыл Главнокомандующий,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1600" smtClean="0">
                <a:latin typeface="Bookman Old Style" panose="02050604050505020204" pitchFamily="18" charset="0"/>
              </a:rPr>
              <a:t>Великий князь Николай Николаевич с сыном.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1600" smtClean="0">
                <a:latin typeface="Bookman Old Style" panose="02050604050505020204" pitchFamily="18" charset="0"/>
              </a:rPr>
              <a:t>После молебна началась торжественная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1600" smtClean="0">
                <a:latin typeface="Bookman Old Style" panose="02050604050505020204" pitchFamily="18" charset="0"/>
              </a:rPr>
              <a:t>набивка полотна Знамени на древко.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1600" smtClean="0">
                <a:latin typeface="Bookman Old Style" panose="02050604050505020204" pitchFamily="18" charset="0"/>
              </a:rPr>
              <a:t>Самарский городской голова Ефим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1600" smtClean="0">
                <a:latin typeface="Bookman Old Style" panose="02050604050505020204" pitchFamily="18" charset="0"/>
              </a:rPr>
              <a:t>Кожевников подал главнокомандующему на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1600" smtClean="0">
                <a:latin typeface="Bookman Old Style" panose="02050604050505020204" pitchFamily="18" charset="0"/>
              </a:rPr>
              <a:t>блюдце молоток и серебряные гвозди и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1600" smtClean="0">
                <a:latin typeface="Bookman Old Style" panose="02050604050505020204" pitchFamily="18" charset="0"/>
              </a:rPr>
              <a:t>Великий князь вбил первый гвоздь. Затем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1600" smtClean="0">
                <a:latin typeface="Bookman Old Style" panose="02050604050505020204" pitchFamily="18" charset="0"/>
              </a:rPr>
              <a:t>гвозди вбили его сын, начальник болгарского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1600" smtClean="0">
                <a:latin typeface="Bookman Old Style" panose="02050604050505020204" pitchFamily="18" charset="0"/>
              </a:rPr>
              <a:t>ополчения генерал Столетов, Самарские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1600" smtClean="0">
                <a:latin typeface="Bookman Old Style" panose="02050604050505020204" pitchFamily="18" charset="0"/>
              </a:rPr>
              <a:t>депутаты Кожевников и Алабин.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1600" smtClean="0">
                <a:latin typeface="Bookman Old Style" panose="02050604050505020204" pitchFamily="18" charset="0"/>
              </a:rPr>
              <a:t>Петр Владимирович Алабин от имени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1600" smtClean="0">
                <a:latin typeface="Bookman Old Style" panose="02050604050505020204" pitchFamily="18" charset="0"/>
              </a:rPr>
              <a:t>жителей Самары сказал ополченцам, что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1600" smtClean="0">
                <a:latin typeface="Bookman Old Style" panose="02050604050505020204" pitchFamily="18" charset="0"/>
              </a:rPr>
              <a:t>«Знамя послано не от одного уголка России,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1600" smtClean="0">
                <a:latin typeface="Bookman Old Style" panose="02050604050505020204" pitchFamily="18" charset="0"/>
              </a:rPr>
              <a:t>а от всей русской земли».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en-US" sz="1600" smtClean="0"/>
              <a:t>                 </a:t>
            </a:r>
            <a:r>
              <a:rPr lang="ru-RU" altLang="en-US" sz="1600" smtClean="0">
                <a:solidFill>
                  <a:srgbClr val="FF3300"/>
                </a:solidFill>
              </a:rPr>
              <a:t>Петр Владимирович Алабин (фото)</a:t>
            </a:r>
          </a:p>
        </p:txBody>
      </p:sp>
      <p:pic>
        <p:nvPicPr>
          <p:cNvPr id="17412" name="Picture 7" descr="алаби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371600"/>
            <a:ext cx="3303588" cy="4800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C00000"/>
                </a:solidFill>
                <a:latin typeface="Bookman Old Style" pitchFamily="18" charset="0"/>
              </a:rPr>
              <a:t>Вручение знамени болгарским ополченцам</a:t>
            </a:r>
          </a:p>
        </p:txBody>
      </p:sp>
      <p:pic>
        <p:nvPicPr>
          <p:cNvPr id="18435" name="Рисунок 2" descr="934049e8-4e7f-4cb8-b06f-0148b60159f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981075"/>
            <a:ext cx="5184775" cy="338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179388" y="4508500"/>
            <a:ext cx="89646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en-US" sz="2800">
                <a:solidFill>
                  <a:srgbClr val="C00000"/>
                </a:solidFill>
              </a:rPr>
              <a:t>Ребята, пройдя по ссылке,     вы сможете посмотреть кадры из фильма «Герои Шипки»</a:t>
            </a:r>
          </a:p>
          <a:p>
            <a:pPr algn="ctr"/>
            <a:r>
              <a:rPr lang="en-US" altLang="en-US" sz="2800">
                <a:hlinkClick r:id="rId3"/>
              </a:rPr>
              <a:t>https://www.youtube.com/watch?v=0gbHRloStdc&amp;feature=youtu.be</a:t>
            </a:r>
            <a:r>
              <a:rPr lang="ru-RU" alt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4114800"/>
            <a:ext cx="8534400" cy="2743200"/>
          </a:xfrm>
        </p:spPr>
        <p:txBody>
          <a:bodyPr rtlCol="0">
            <a:normAutofit fontScale="92500"/>
          </a:bodyPr>
          <a:lstStyle/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Вступление славянских войск в </a:t>
            </a:r>
            <a:r>
              <a:rPr lang="ru-RU" sz="2400" dirty="0" err="1" smtClean="0">
                <a:latin typeface="Bookman Old Style" pitchFamily="18" charset="0"/>
              </a:rPr>
              <a:t>Стара-Загору</a:t>
            </a:r>
            <a:r>
              <a:rPr lang="ru-RU" sz="2400" dirty="0" smtClean="0">
                <a:latin typeface="Bookman Old Style" pitchFamily="18" charset="0"/>
              </a:rPr>
              <a:t> вызвало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панику в Стамбуле, и в Болгарию срочно была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переброшена армия Сулеймана из 70 тысяч отборных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янычар. Беспрерывно атакуя ополченцев у Стара </a:t>
            </a:r>
            <a:r>
              <a:rPr lang="ru-RU" sz="2400" dirty="0" err="1" smtClean="0">
                <a:latin typeface="Bookman Old Style" pitchFamily="18" charset="0"/>
              </a:rPr>
              <a:t>Загоры</a:t>
            </a:r>
            <a:r>
              <a:rPr lang="ru-RU" sz="2400" dirty="0" smtClean="0">
                <a:latin typeface="Bookman Old Style" pitchFamily="18" charset="0"/>
              </a:rPr>
              <a:t>,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турки несли огромные потери. Оценив стойкость и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мужество защитников города, Сулейман приказал во что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dirty="0" smtClean="0">
                <a:latin typeface="Bookman Old Style" pitchFamily="18" charset="0"/>
              </a:rPr>
              <a:t>бы то ни стало захватить Самарское Знамя.</a:t>
            </a:r>
          </a:p>
        </p:txBody>
      </p:sp>
      <p:pic>
        <p:nvPicPr>
          <p:cNvPr id="19459" name="Picture 7" descr="oboi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28600"/>
            <a:ext cx="8077200" cy="3746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altLang="en-US" smtClean="0">
                <a:solidFill>
                  <a:srgbClr val="C00000"/>
                </a:solidFill>
                <a:latin typeface="Bookman Old Style" panose="02050604050505020204" pitchFamily="18" charset="0"/>
              </a:rPr>
              <a:t>Защита знамени в бою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47800"/>
            <a:ext cx="4851400" cy="5410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600" dirty="0" smtClean="0">
                <a:latin typeface="Bookman Old Style" pitchFamily="18" charset="0"/>
              </a:rPr>
              <a:t>Когда был убит первый знаменосец Антон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600" dirty="0" err="1" smtClean="0">
                <a:latin typeface="Bookman Old Style" pitchFamily="18" charset="0"/>
              </a:rPr>
              <a:t>Марчин</a:t>
            </a:r>
            <a:r>
              <a:rPr lang="ru-RU" sz="1600" dirty="0" smtClean="0">
                <a:latin typeface="Bookman Old Style" pitchFamily="18" charset="0"/>
              </a:rPr>
              <a:t>, Знамя подхватил ополченец </a:t>
            </a:r>
            <a:r>
              <a:rPr lang="ru-RU" sz="1600" dirty="0" err="1" smtClean="0">
                <a:latin typeface="Bookman Old Style" pitchFamily="18" charset="0"/>
              </a:rPr>
              <a:t>Булаич,но</a:t>
            </a:r>
            <a:endParaRPr lang="ru-RU" sz="1600" dirty="0" smtClean="0">
              <a:latin typeface="Bookman Old Style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600" dirty="0" smtClean="0">
                <a:latin typeface="Bookman Old Style" pitchFamily="18" charset="0"/>
              </a:rPr>
              <a:t>вскоре и он был убит. Знамя едва не захватили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600" dirty="0" smtClean="0">
                <a:latin typeface="Bookman Old Style" pitchFamily="18" charset="0"/>
              </a:rPr>
              <a:t>турки — ценой своей жизни его спас унтер-офицер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600" dirty="0" err="1" smtClean="0">
                <a:latin typeface="Bookman Old Style" pitchFamily="18" charset="0"/>
              </a:rPr>
              <a:t>Цимбалюк</a:t>
            </a:r>
            <a:r>
              <a:rPr lang="ru-RU" sz="1600" dirty="0" smtClean="0">
                <a:latin typeface="Bookman Old Style" pitchFamily="18" charset="0"/>
              </a:rPr>
              <a:t>. Умирая от ран, </a:t>
            </a:r>
            <a:r>
              <a:rPr lang="ru-RU" sz="1600" dirty="0" err="1" smtClean="0">
                <a:latin typeface="Bookman Old Style" pitchFamily="18" charset="0"/>
              </a:rPr>
              <a:t>Цимбалюк</a:t>
            </a:r>
            <a:r>
              <a:rPr lang="ru-RU" sz="1600" dirty="0" smtClean="0">
                <a:latin typeface="Bookman Old Style" pitchFamily="18" charset="0"/>
              </a:rPr>
              <a:t> встал во весь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600" dirty="0" smtClean="0">
                <a:latin typeface="Bookman Old Style" pitchFamily="18" charset="0"/>
              </a:rPr>
              <a:t>рост и высоко поднял Знамя.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600" dirty="0" smtClean="0">
                <a:latin typeface="Bookman Old Style" pitchFamily="18" charset="0"/>
              </a:rPr>
              <a:t>Погибли, защищая Знамя, болгарский студент </a:t>
            </a:r>
            <a:r>
              <a:rPr lang="ru-RU" sz="1600" dirty="0" err="1" smtClean="0">
                <a:latin typeface="Bookman Old Style" pitchFamily="18" charset="0"/>
              </a:rPr>
              <a:t>Стоян</a:t>
            </a:r>
            <a:endParaRPr lang="ru-RU" sz="1600" dirty="0" smtClean="0">
              <a:latin typeface="Bookman Old Style" pitchFamily="18" charset="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600" dirty="0" err="1" smtClean="0">
                <a:latin typeface="Bookman Old Style" pitchFamily="18" charset="0"/>
              </a:rPr>
              <a:t>Санищев</a:t>
            </a:r>
            <a:r>
              <a:rPr lang="ru-RU" sz="1600" dirty="0" smtClean="0">
                <a:latin typeface="Bookman Old Style" pitchFamily="18" charset="0"/>
              </a:rPr>
              <a:t> и ополченец Минков.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600" dirty="0" smtClean="0">
                <a:latin typeface="Bookman Old Style" pitchFamily="18" charset="0"/>
              </a:rPr>
              <a:t>В этот критический момент Знамя подхватил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600" dirty="0" smtClean="0">
                <a:latin typeface="Bookman Old Style" pitchFamily="18" charset="0"/>
              </a:rPr>
              <a:t>командир подполковник Калитин, но сраженный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600" dirty="0" smtClean="0">
                <a:latin typeface="Bookman Old Style" pitchFamily="18" charset="0"/>
              </a:rPr>
              <a:t>двумя выстрелами, упал с лошади.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600" dirty="0" smtClean="0">
                <a:latin typeface="Bookman Old Style" pitchFamily="18" charset="0"/>
              </a:rPr>
              <a:t>Над упавшим Знаменем закипела рукопашная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600" dirty="0" smtClean="0">
                <a:latin typeface="Bookman Old Style" pitchFamily="18" charset="0"/>
              </a:rPr>
              <a:t>схватка. В бой бросились командир знаменной роты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600" dirty="0" smtClean="0">
                <a:latin typeface="Bookman Old Style" pitchFamily="18" charset="0"/>
              </a:rPr>
              <a:t>капитан Попов с группой ополченцев.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600" dirty="0" smtClean="0">
                <a:latin typeface="Bookman Old Style" pitchFamily="18" charset="0"/>
              </a:rPr>
              <a:t>Прикладами и штыками они отстояли Самарское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600" dirty="0" smtClean="0">
                <a:latin typeface="Bookman Old Style" pitchFamily="18" charset="0"/>
              </a:rPr>
              <a:t>Знамя.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400" i="1" dirty="0" smtClean="0">
                <a:solidFill>
                  <a:srgbClr val="FF3300"/>
                </a:solidFill>
                <a:latin typeface="Bookman Old Style" pitchFamily="18" charset="0"/>
              </a:rPr>
              <a:t>        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600" b="1" i="1" dirty="0" smtClean="0">
              <a:solidFill>
                <a:srgbClr val="FF330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sz="1600" b="1" i="1" dirty="0" smtClean="0">
              <a:solidFill>
                <a:srgbClr val="FF3300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sz="1600" b="1" i="1" dirty="0" smtClean="0">
                <a:solidFill>
                  <a:srgbClr val="FF3300"/>
                </a:solidFill>
              </a:rPr>
              <a:t>        Так выглядело Самарское знамя после боев</a:t>
            </a:r>
          </a:p>
        </p:txBody>
      </p:sp>
      <p:pic>
        <p:nvPicPr>
          <p:cNvPr id="20484" name="Picture 7" descr="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196975"/>
            <a:ext cx="3527425" cy="45862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ru-RU" altLang="en-US" sz="320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Мемориал Самарского знамени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508500"/>
            <a:ext cx="8610600" cy="193516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en-US" sz="2000" smtClean="0">
                <a:latin typeface="Bookman Old Style" panose="02050604050505020204" pitchFamily="18" charset="0"/>
              </a:rPr>
              <a:t>По окончании войны болгары направили жителям Самары свою</a:t>
            </a:r>
          </a:p>
          <a:p>
            <a:pPr algn="ctr">
              <a:buFontTx/>
              <a:buNone/>
            </a:pPr>
            <a:r>
              <a:rPr lang="ru-RU" altLang="en-US" sz="2000" smtClean="0">
                <a:latin typeface="Bookman Old Style" panose="02050604050505020204" pitchFamily="18" charset="0"/>
              </a:rPr>
              <a:t>благодарность и подарки. 31 июля 1880 года Знамя было украшено  высшим боевым орденом Болгарии «За храбрость». </a:t>
            </a:r>
          </a:p>
          <a:p>
            <a:pPr algn="ctr">
              <a:buFontTx/>
              <a:buNone/>
            </a:pPr>
            <a:r>
              <a:rPr lang="ru-RU" altLang="en-US" sz="2000" smtClean="0">
                <a:latin typeface="Bookman Old Style" panose="02050604050505020204" pitchFamily="18" charset="0"/>
              </a:rPr>
              <a:t>Позднее под Стара-Загорой был построен мемориальный комплекс, посвященный Самарскому Знамени. А само знамя послужило основой    для флага Самарской губернии.</a:t>
            </a:r>
          </a:p>
        </p:txBody>
      </p:sp>
      <p:pic>
        <p:nvPicPr>
          <p:cNvPr id="21508" name="Picture 13" descr="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838200"/>
            <a:ext cx="4827587" cy="3314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333375"/>
            <a:ext cx="7993062" cy="60483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                    Дорогие ребята,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                    сегодня, 18 мая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           в нашей области                        отмечается                                                       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День Самарского Знамени.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Bookman Old Style" pitchFamily="18" charset="0"/>
              </a:rPr>
              <a:t>Наш урок посвящен историческим событиям, с которым связано появление </a:t>
            </a:r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Bookman Old Style" pitchFamily="18" charset="0"/>
              </a:rPr>
              <a:t>Самарского знамени.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Bookman Old Style" pitchFamily="18" charset="0"/>
              </a:rPr>
              <a:t>    Посмотрев внимательно презентацию к уроку, вы сможете принять участие в викторине           на звание « Знаток истории края».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  <p:pic>
        <p:nvPicPr>
          <p:cNvPr id="4099" name="Рисунок 3" descr="a019a3b7295263c042bc511c5df493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9880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5484" name="Group 28"/>
          <p:cNvGraphicFramePr>
            <a:graphicFrameLocks noGrp="1"/>
          </p:cNvGraphicFramePr>
          <p:nvPr/>
        </p:nvGraphicFramePr>
        <p:xfrm>
          <a:off x="4786313" y="61913"/>
          <a:ext cx="4071937" cy="6248400"/>
        </p:xfrm>
        <a:graphic>
          <a:graphicData uri="http://schemas.openxmlformats.org/drawingml/2006/table">
            <a:tbl>
              <a:tblPr/>
              <a:tblGrid>
                <a:gridCol w="4071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095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Икона на Св. Богородица с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младенеца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от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Самарското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знаме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-1877 г.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Знамето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е подарено на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българските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опълченци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през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1877 г. от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жителите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 град Самара.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Иконата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е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рисувана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от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руския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художник Николай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Евстатиевич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Симаков. Ушито е от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монахините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Самарския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девически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манастир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. По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време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Руско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-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турската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война 1877-1878 г. е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знаме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на 3 дружина от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Българското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опълчение</a:t>
                      </a: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 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                                  </a:t>
                      </a:r>
                    </a:p>
                  </a:txBody>
                  <a:tcPr marL="91439" marR="9143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5461" name="Picture 5" descr="z1s-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39592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Прямоугольник 11"/>
          <p:cNvSpPr>
            <a:spLocks noChangeArrowheads="1"/>
          </p:cNvSpPr>
          <p:nvPr/>
        </p:nvSpPr>
        <p:spPr bwMode="auto">
          <a:xfrm>
            <a:off x="214313" y="6215063"/>
            <a:ext cx="87868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en-US" sz="2400"/>
              <a:t>Болгарский Национальный военно-исторический музей</a:t>
            </a:r>
          </a:p>
        </p:txBody>
      </p:sp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395288" y="260350"/>
            <a:ext cx="40322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en-US" sz="2000">
                <a:solidFill>
                  <a:srgbClr val="C00000"/>
                </a:solidFill>
                <a:latin typeface="Bookman Old Style" panose="02050604050505020204" pitchFamily="18" charset="0"/>
              </a:rPr>
              <a:t>В настоящее время Самарское знамя хранится в музее Софии, а точную копию его благодарные болгары отправили в Самару</a:t>
            </a:r>
            <a:r>
              <a:rPr lang="ru-RU" altLang="en-US" sz="2000">
                <a:solidFill>
                  <a:srgbClr val="0033CC"/>
                </a:solidFill>
                <a:latin typeface="Bookman Old Style" panose="02050604050505020204" pitchFamily="18" charset="0"/>
              </a:rPr>
              <a:t>.</a:t>
            </a:r>
            <a:endParaRPr lang="ru-RU" altLang="en-US" sz="200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5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5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7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468313" y="765175"/>
            <a:ext cx="74882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en-US" sz="2400">
                <a:solidFill>
                  <a:srgbClr val="C00000"/>
                </a:solidFill>
                <a:latin typeface="Bookman Old Style" panose="02050604050505020204" pitchFamily="18" charset="0"/>
              </a:rPr>
              <a:t>22 сентября 1981 года точная </a:t>
            </a:r>
            <a:r>
              <a:rPr lang="ru-RU" altLang="en-US" sz="2400" b="1">
                <a:solidFill>
                  <a:srgbClr val="C00000"/>
                </a:solidFill>
                <a:latin typeface="Bookman Old Style" panose="02050604050505020204" pitchFamily="18" charset="0"/>
              </a:rPr>
              <a:t>копия знамени</a:t>
            </a:r>
            <a:r>
              <a:rPr lang="ru-RU" altLang="en-US" sz="2400">
                <a:solidFill>
                  <a:srgbClr val="C00000"/>
                </a:solidFill>
                <a:latin typeface="Bookman Old Style" panose="02050604050505020204" pitchFamily="18" charset="0"/>
              </a:rPr>
              <a:t> была подарена болгарами </a:t>
            </a:r>
            <a:r>
              <a:rPr lang="ru-RU" altLang="en-US" sz="2400" b="1">
                <a:solidFill>
                  <a:srgbClr val="C00000"/>
                </a:solidFill>
                <a:latin typeface="Bookman Old Style" panose="02050604050505020204" pitchFamily="18" charset="0"/>
              </a:rPr>
              <a:t>Самаре</a:t>
            </a:r>
            <a:r>
              <a:rPr lang="ru-RU" altLang="en-US" sz="2400">
                <a:solidFill>
                  <a:srgbClr val="C00000"/>
                </a:solidFill>
                <a:latin typeface="Bookman Old Style" panose="02050604050505020204" pitchFamily="18" charset="0"/>
              </a:rPr>
              <a:t>. Ныне она хранится в Музее истории войск </a:t>
            </a:r>
            <a:r>
              <a:rPr lang="ru-RU" altLang="en-US" sz="2400" b="1">
                <a:solidFill>
                  <a:srgbClr val="C00000"/>
                </a:solidFill>
                <a:latin typeface="Bookman Old Style" panose="02050604050505020204" pitchFamily="18" charset="0"/>
              </a:rPr>
              <a:t>Приволжско-Уральского военного округа</a:t>
            </a:r>
            <a:r>
              <a:rPr lang="ru-RU" altLang="en-US" sz="2400">
                <a:solidFill>
                  <a:srgbClr val="C00000"/>
                </a:solidFill>
                <a:latin typeface="Bookman Old Style" panose="02050604050505020204" pitchFamily="18" charset="0"/>
              </a:rPr>
              <a:t>, который учащиеся нашей школы посетили в период осенних каникул 2019-2020 уч.года. </a:t>
            </a:r>
          </a:p>
        </p:txBody>
      </p:sp>
      <p:pic>
        <p:nvPicPr>
          <p:cNvPr id="23555" name="Рисунок 4" descr="rH5WW1TQ-x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89363"/>
            <a:ext cx="4321175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5" descr="DSC02316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381635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5" name="Rectangle 5"/>
          <p:cNvSpPr>
            <a:spLocks noGrp="1" noChangeArrowheads="1"/>
          </p:cNvSpPr>
          <p:nvPr>
            <p:ph type="title"/>
          </p:nvPr>
        </p:nvSpPr>
        <p:spPr>
          <a:xfrm>
            <a:off x="1692275" y="2708275"/>
            <a:ext cx="5903913" cy="309721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Нет, я не верю,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что знамя осталось в музее,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Словно судьба,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это знамя над нами  шумит,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Синью и золотом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ясной зари пламенея,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Краски российских рассветов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навеки хранит.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Краски рассвета.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И алая – по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голубому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по</a:t>
            </a: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золоту,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то кровь, что в бою пролилась.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Кровь знаменосцев, 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дойти не сумевших до дому,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Кровь, над которой</a:t>
            </a:r>
            <a:b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Bookman Old Style" pitchFamily="18" charset="0"/>
              </a:rPr>
              <a:t> и смерти утрачена власть.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endParaRPr lang="ru-RU" sz="2400" b="1" dirty="0" smtClean="0">
              <a:solidFill>
                <a:srgbClr val="C00000"/>
              </a:solidFill>
            </a:endParaRPr>
          </a:p>
        </p:txBody>
      </p:sp>
      <p:pic>
        <p:nvPicPr>
          <p:cNvPr id="266250" name="Picture 10" descr="znamia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0"/>
            <a:ext cx="269081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28590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66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-242888"/>
            <a:ext cx="8229600" cy="1143001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/>
            </a:r>
            <a:br>
              <a:rPr lang="ru-RU" dirty="0" smtClean="0">
                <a:latin typeface="Bookman Old Style" pitchFamily="18" charset="0"/>
              </a:rPr>
            </a:br>
            <a:r>
              <a:rPr lang="ru-RU" sz="3100" dirty="0" smtClean="0">
                <a:solidFill>
                  <a:srgbClr val="C00000"/>
                </a:solidFill>
                <a:latin typeface="Bookman Old Style" pitchFamily="18" charset="0"/>
              </a:rPr>
              <a:t>Дорогие ребята, дополнительный материал по теме урока вы можете посмотреть, пройдя по следующим ссылкам:</a:t>
            </a:r>
            <a:br>
              <a:rPr lang="ru-RU" sz="3100" dirty="0" smtClean="0">
                <a:solidFill>
                  <a:srgbClr val="C00000"/>
                </a:solidFill>
                <a:latin typeface="Bookman Old Style" pitchFamily="18" charset="0"/>
              </a:rPr>
            </a:br>
            <a:endParaRPr lang="ru-RU" sz="3100" dirty="0" smtClean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68313" y="2133600"/>
            <a:ext cx="799147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AutoNum type="arabicPeriod"/>
            </a:pPr>
            <a:r>
              <a:rPr lang="en-US" altLang="en-US" sz="2400">
                <a:hlinkClick r:id="rId2"/>
              </a:rPr>
              <a:t>https://www.youtube.com/watch?v=q3Ta9yYd5oA</a:t>
            </a:r>
            <a:endParaRPr lang="ru-RU" altLang="en-US" sz="2400"/>
          </a:p>
          <a:p>
            <a:pPr>
              <a:buFontTx/>
              <a:buAutoNum type="arabicPeriod"/>
            </a:pPr>
            <a:r>
              <a:rPr lang="en-US" altLang="en-US" sz="2400">
                <a:hlinkClick r:id="rId3"/>
              </a:rPr>
              <a:t>https://www.youtube.com/watch?v=WWhf1c5NqxI</a:t>
            </a:r>
            <a:endParaRPr lang="ru-RU" altLang="en-US" sz="2400"/>
          </a:p>
          <a:p>
            <a:pPr>
              <a:buFontTx/>
              <a:buAutoNum type="arabicPeriod"/>
            </a:pPr>
            <a:r>
              <a:rPr lang="en-US" altLang="en-US" sz="2400">
                <a:hlinkClick r:id="rId4"/>
              </a:rPr>
              <a:t>http://xn----7sbbaazuatxpyidedi7gqh.xn--p1ai/</a:t>
            </a:r>
            <a:endParaRPr lang="ru-RU" altLang="en-US" sz="2400"/>
          </a:p>
          <a:p>
            <a:pPr>
              <a:buFontTx/>
              <a:buAutoNum type="arabicPeriod"/>
            </a:pPr>
            <a:r>
              <a:rPr lang="en-US" altLang="en-US" sz="2400">
                <a:hlinkClick r:id="rId5"/>
              </a:rPr>
              <a:t>http://museum.samgd.ru/region/pamjatnye_daty/kalendar_znamenatelnykh_sobytij_i_dat/195800/</a:t>
            </a:r>
            <a:endParaRPr lang="ru-RU" altLang="en-US" sz="2400"/>
          </a:p>
          <a:p>
            <a:pPr>
              <a:buFontTx/>
              <a:buAutoNum type="arabicPeriod"/>
            </a:pPr>
            <a:r>
              <a:rPr lang="en-US" altLang="en-US" sz="2400">
                <a:hlinkClick r:id="rId6"/>
              </a:rPr>
              <a:t>https://ru.wikipedia.org/wiki/%D0%A1%D0%B0%D0%BC%D0%B0%D1%80%D1%81%D0%BA%D0%BE%D0%B5_%D0%B7%D0%BD%D0%B0%D0%BC%D1%8F</a:t>
            </a:r>
            <a:endParaRPr lang="ru-RU" altLang="en-US" sz="2400"/>
          </a:p>
          <a:p>
            <a:endParaRPr lang="ru-RU" altLang="en-US" sz="2400"/>
          </a:p>
          <a:p>
            <a:pPr>
              <a:buFontTx/>
              <a:buAutoNum type="arabicPeriod"/>
            </a:pPr>
            <a:endParaRPr lang="ru-RU" altLang="en-US"/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611188" y="5589588"/>
            <a:ext cx="7489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en-US" sz="2400">
                <a:solidFill>
                  <a:srgbClr val="C00000"/>
                </a:solidFill>
                <a:latin typeface="Bookman Old Style" panose="02050604050505020204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Bookman Old Style" pitchFamily="18" charset="0"/>
              </a:rPr>
              <a:t>Перед вами – карта Болгарии. Именно здесь произошли события, с которыми связано появление Самарского Знамени. </a:t>
            </a:r>
          </a:p>
        </p:txBody>
      </p:sp>
      <p:pic>
        <p:nvPicPr>
          <p:cNvPr id="5123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781300"/>
            <a:ext cx="7354888" cy="3816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323850" y="260350"/>
            <a:ext cx="8362950" cy="6121400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ru-RU" altLang="en-US" sz="2400" u="sng" smtClean="0">
                <a:latin typeface="Bookman Old Style" panose="02050604050505020204" pitchFamily="18" charset="0"/>
              </a:rPr>
              <a:t>Россия и Болгария </a:t>
            </a:r>
            <a:r>
              <a:rPr lang="ru-RU" altLang="en-US" sz="2400" smtClean="0">
                <a:latin typeface="Bookman Old Style" panose="02050604050505020204" pitchFamily="18" charset="0"/>
              </a:rPr>
              <a:t>– два государства, которые имеют общие  духовные и культурные  традиции , связанные с общими историческими корнями, которые уходят глубоко в древность. 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ru-RU" altLang="en-US" sz="2400" smtClean="0">
                <a:latin typeface="Bookman Old Style" panose="02050604050505020204" pitchFamily="18" charset="0"/>
              </a:rPr>
              <a:t>Ведь </a:t>
            </a:r>
            <a:r>
              <a:rPr lang="ru-RU" altLang="en-US" sz="2400" u="sng" smtClean="0">
                <a:latin typeface="Bookman Old Style" panose="02050604050505020204" pitchFamily="18" charset="0"/>
              </a:rPr>
              <a:t>русский и болгарский народ</a:t>
            </a:r>
            <a:r>
              <a:rPr lang="ru-RU" altLang="en-US" sz="2400" smtClean="0">
                <a:latin typeface="Bookman Old Style" panose="02050604050505020204" pitchFamily="18" charset="0"/>
              </a:rPr>
              <a:t>- это славянские народы,  у которых были </a:t>
            </a:r>
            <a:r>
              <a:rPr lang="ru-RU" altLang="en-US" sz="2400" u="sng" smtClean="0">
                <a:latin typeface="Bookman Old Style" panose="02050604050505020204" pitchFamily="18" charset="0"/>
              </a:rPr>
              <a:t>общие предки –праславяне.</a:t>
            </a:r>
          </a:p>
          <a:p>
            <a:pPr algn="just">
              <a:buFont typeface="Arial" panose="020B0604020202020204" pitchFamily="34" charset="0"/>
              <a:buNone/>
            </a:pPr>
            <a:endParaRPr lang="ru-RU" altLang="en-US" sz="2400" smtClean="0">
              <a:latin typeface="Bookman Old Style" panose="02050604050505020204" pitchFamily="18" charset="0"/>
            </a:endParaRPr>
          </a:p>
        </p:txBody>
      </p:sp>
      <p:pic>
        <p:nvPicPr>
          <p:cNvPr id="6147" name="Рисунок 3" descr="image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213100"/>
            <a:ext cx="583247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altLang="en-US" sz="2000" smtClean="0">
                <a:latin typeface="Bookman Old Style" panose="02050604050505020204" pitchFamily="18" charset="0"/>
              </a:rPr>
              <a:t/>
            </a:r>
            <a:br>
              <a:rPr lang="ru-RU" altLang="en-US" sz="2000" smtClean="0">
                <a:latin typeface="Bookman Old Style" panose="02050604050505020204" pitchFamily="18" charset="0"/>
              </a:rPr>
            </a:br>
            <a:r>
              <a:rPr lang="ru-RU" altLang="en-US" sz="2000" smtClean="0">
                <a:latin typeface="Bookman Old Style" panose="02050604050505020204" pitchFamily="18" charset="0"/>
              </a:rPr>
              <a:t/>
            </a:r>
            <a:br>
              <a:rPr lang="ru-RU" altLang="en-US" sz="2000" smtClean="0">
                <a:latin typeface="Bookman Old Style" panose="02050604050505020204" pitchFamily="18" charset="0"/>
              </a:rPr>
            </a:br>
            <a:r>
              <a:rPr lang="ru-RU" altLang="en-US" sz="2000" smtClean="0">
                <a:latin typeface="Bookman Old Style" panose="02050604050505020204" pitchFamily="18" charset="0"/>
              </a:rPr>
              <a:t/>
            </a:r>
            <a:br>
              <a:rPr lang="ru-RU" altLang="en-US" sz="2000" smtClean="0">
                <a:latin typeface="Bookman Old Style" panose="02050604050505020204" pitchFamily="18" charset="0"/>
              </a:rPr>
            </a:br>
            <a:r>
              <a:rPr lang="ru-RU" altLang="en-US" sz="2000" smtClean="0">
                <a:latin typeface="Bookman Old Style" panose="02050604050505020204" pitchFamily="18" charset="0"/>
              </a:rPr>
              <a:t>Не просто складывалась судьба болгарского народа .                     В  </a:t>
            </a:r>
            <a:r>
              <a:rPr lang="en-US" altLang="en-US" sz="2000" smtClean="0">
                <a:latin typeface="Bookman Old Style" panose="02050604050505020204" pitchFamily="18" charset="0"/>
              </a:rPr>
              <a:t>XIV</a:t>
            </a:r>
            <a:r>
              <a:rPr lang="ru-RU" altLang="en-US" sz="2000" smtClean="0">
                <a:latin typeface="Bookman Old Style" panose="02050604050505020204" pitchFamily="18" charset="0"/>
              </a:rPr>
              <a:t> веке болгары, вместе с другими народами Балканского полуострова попали  под владычество Османской империи. Они много раз поднимали восстания, но всякий раз были вынуждены уступить завоевателям. Братья-славяне хранили православную веру и традиции культуры, верили в обретение независимости.</a:t>
            </a:r>
          </a:p>
        </p:txBody>
      </p:sp>
      <p:pic>
        <p:nvPicPr>
          <p:cNvPr id="7171" name="Рисунок 5" descr="slide-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70150"/>
            <a:ext cx="72009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0200" y="333375"/>
            <a:ext cx="4464050" cy="6092825"/>
          </a:xfrm>
        </p:spPr>
        <p:txBody>
          <a:bodyPr rtlCol="0">
            <a:normAutofit lnSpcReduction="10000"/>
          </a:bodyPr>
          <a:lstStyle/>
          <a:p>
            <a:pPr algn="just" fontAlgn="auto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dirty="0" smtClean="0"/>
              <a:t>    </a:t>
            </a: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latin typeface="Bookman Old Style" pitchFamily="18" charset="0"/>
              </a:rPr>
              <a:t>     В апреле 1876 года</a:t>
            </a:r>
            <a:r>
              <a:rPr lang="ru-RU" sz="2000" dirty="0" smtClean="0">
                <a:latin typeface="Bookman Old Style" pitchFamily="18" charset="0"/>
              </a:rPr>
              <a:t>,  болгарский народ,  находившийся под  турецким игом 500 лет, восстал . Восстание было жестоко подавлено. Это вызвало возмущение в России и во всей  Европе. Россия, стремясь защитить единоверцев, одновременно решала вопросы своего возвращения в активную политическую жизнь континента, стремилась преодолеть последствия поражения в недавней тогда Крымской войне.</a:t>
            </a:r>
          </a:p>
          <a:p>
            <a:pPr algn="just" fontAlgn="auto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r>
              <a:rPr lang="ru-RU" sz="1800" dirty="0" smtClean="0">
                <a:latin typeface="Bookman Old Style" pitchFamily="18" charset="0"/>
              </a:rPr>
              <a:t> </a:t>
            </a:r>
          </a:p>
        </p:txBody>
      </p:sp>
      <p:pic>
        <p:nvPicPr>
          <p:cNvPr id="8195" name="Рисунок 3" descr="robstv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57563"/>
            <a:ext cx="39608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5" descr="768x4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3960812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260350"/>
            <a:ext cx="4321175" cy="4032250"/>
          </a:xfrm>
        </p:spPr>
        <p:txBody>
          <a:bodyPr rtlCol="0">
            <a:normAutofit fontScale="25000" lnSpcReduction="20000"/>
          </a:bodyPr>
          <a:lstStyle/>
          <a:p>
            <a:pPr fontAlgn="auto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r>
              <a:rPr lang="ru-RU" sz="6400" dirty="0" smtClean="0"/>
              <a:t>            </a:t>
            </a:r>
            <a:r>
              <a:rPr lang="ru-RU" sz="6400" dirty="0" smtClean="0">
                <a:latin typeface="Bookman Old Style" pitchFamily="18" charset="0"/>
              </a:rPr>
              <a:t>Россия выступила в поддержку братского народа. Жители нашего Самарского края тоже не остались в стороне. Начался сбор средств.  В Самаре даже был выбран комитет по организации помощи и сбора средств. Из сел Среднего Поволжья присылали домотканые холсты и полотна, рубахи, порты, тулупы, армяки, нитки, корпию…</a:t>
            </a:r>
            <a:br>
              <a:rPr lang="ru-RU" sz="6400" dirty="0" smtClean="0">
                <a:latin typeface="Bookman Old Style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9219" name="Рисунок 3" descr="Рисунок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24973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179388" y="4221163"/>
            <a:ext cx="82804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en-US" sz="2400"/>
              <a:t>   </a:t>
            </a:r>
            <a:r>
              <a:rPr lang="ru-RU" altLang="en-US" sz="2400">
                <a:latin typeface="Bookman Old Style" panose="02050604050505020204" pitchFamily="18" charset="0"/>
              </a:rPr>
              <a:t>Было собрано :</a:t>
            </a:r>
          </a:p>
          <a:p>
            <a:pPr algn="ctr"/>
            <a:r>
              <a:rPr lang="ru-RU" altLang="en-US" sz="2400">
                <a:latin typeface="Bookman Old Style" panose="02050604050505020204" pitchFamily="18" charset="0"/>
              </a:rPr>
              <a:t>12 тысяч рублей денег, двести пар сапог, полторы тысячи башлыков, двести шинелей, двести шестнадцать полушубков, много продуктов.                                                                                    Самарцы не ограничились материальной помощью: на Балканы ушел отряд добровольцев - сорок человек.</a:t>
            </a:r>
            <a:endParaRPr lang="ru-RU" altLang="en-US" sz="2400"/>
          </a:p>
          <a:p>
            <a:pPr algn="ctr"/>
            <a:r>
              <a:rPr lang="ru-RU" altLang="en-US" sz="2400">
                <a:latin typeface="Bookman Old Style" panose="02050604050505020204" pitchFamily="18" charset="0"/>
              </a:rPr>
              <a:t/>
            </a:r>
            <a:br>
              <a:rPr lang="ru-RU" altLang="en-US" sz="2400">
                <a:latin typeface="Bookman Old Style" panose="02050604050505020204" pitchFamily="18" charset="0"/>
              </a:rPr>
            </a:br>
            <a:r>
              <a:rPr lang="ru-RU" altLang="en-US" sz="2400">
                <a:latin typeface="Bookman Old Style" panose="02050604050505020204" pitchFamily="18" charset="0"/>
              </a:rPr>
              <a:t/>
            </a:r>
            <a:br>
              <a:rPr lang="ru-RU" altLang="en-US" sz="2400">
                <a:latin typeface="Bookman Old Style" panose="02050604050505020204" pitchFamily="18" charset="0"/>
              </a:rPr>
            </a:br>
            <a:endParaRPr lang="ru-RU" altLang="en-US" sz="240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5805488"/>
            <a:ext cx="5689600" cy="854075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Из журнала Самарской городской думы - об оказании помощи славянам Балканского полуострова в связи с войной с Турцией</a:t>
            </a: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4675"/>
            <a:ext cx="8118475" cy="3887788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92500" lnSpcReduction="10000"/>
          </a:bodyPr>
          <a:lstStyle/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endParaRPr lang="ru-RU" sz="1200" b="1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 июля 1876 г.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[...] Выслушано предложение гласного П.В. Алабина об оказании мате­риальной помощи славянам Балканского полуострова и их семействам, страдающим вследствие войны с турками. Гласный этот, описав картину зверского обращения турок со славянами на Балканском полуострове и бедственного положения последних, вследствие отсутствия материальных средств, заявил, что в обществе высказывается сердечная потребность не оставаться равнодушными зрителями происходящей ныне на означенном полуострове борьбы славян с турками, но оказать возможную помощь стра­дающим братьям нашим по кресту крови для вспомоществования их боль­ным и раненным [...] причем г.Алабин полагал: 1) послать депутацию к Преосвященному Герасиму, епископу Самарскому и Ставропольскому, прося его отслужить молебствие Господу о скорейшем счастливом исходе бед­ствий Боснии, Герцеговины, Болгарии, Сербии и Черногории; 2) образовать особый Комитет, уполномочив его изыскивать, какие признает за лучшие, средства для </a:t>
            </a:r>
            <a:r>
              <a:rPr lang="ru-RU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подания</a:t>
            </a: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помощи больным и раненным на театре настоящей войны и семействам их [...]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Предложение это думою принято единодушно, причем в состав Комите­та дума избрала П.В. Алабина, Л.Б. Тургенева, Е.Т. Кожевникова, Е.Н </a:t>
            </a:r>
            <a:r>
              <a:rPr lang="ru-RU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Анна-ева</a:t>
            </a: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А.Н. </a:t>
            </a:r>
            <a:r>
              <a:rPr lang="ru-RU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Шихобалова</a:t>
            </a: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И.Л. Санина, П.М. Журавлева, Е.Н. </a:t>
            </a:r>
            <a:r>
              <a:rPr lang="ru-RU" sz="18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Шихобалова</a:t>
            </a: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П.С. Субботина [...]</a:t>
            </a: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95288" y="333375"/>
            <a:ext cx="838835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en-US" sz="3200" i="1"/>
              <a:t> Ребята,  ознакомьтесь с письменными источниками, свидетельствующими о помощи самарцев болгарскому народу: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620713"/>
            <a:ext cx="8497888" cy="4321175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15 ноября 1876 г.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течение своей 19-летней врачебной деятельности я преимущественно занимался хирургиею и в последние 10 лет, заведуя хирургическим отделе­нием Самарской губернской земской больницы, имел возможность </a:t>
            </a:r>
            <a:r>
              <a:rPr lang="ru-RU" sz="20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приобресть</a:t>
            </a:r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некоторый навык в производстве хирургических операций. В числе бо­лее 800 различных операций, сделанных мною в здешней больнице, было более 100 ампутаций, вылущений суставов, резекций и других операций, относящихся к области военной хирургии. Вследствие этого, в случае вой­ны, я желал бы предложить свои услуги как хирурга военно-медицинскому ведомству с тем, чтоб заняться преимущественно оперативно-хирургичес­кою деятельностью в одном из военных госпиталей на театре войны или же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875" y="5300663"/>
            <a:ext cx="6323013" cy="120015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j-ea"/>
                <a:cs typeface="+mj-cs"/>
              </a:rPr>
              <a:t>Рапорт помощника Самарского врачебного инспектора К.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j-ea"/>
                <a:cs typeface="+mj-cs"/>
              </a:rPr>
              <a:t>Догадкина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j-ea"/>
                <a:cs typeface="+mj-cs"/>
              </a:rPr>
              <a:t> губернатору П.А. </a:t>
            </a:r>
            <a:r>
              <a:rPr lang="ru-RU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j-ea"/>
                <a:cs typeface="+mj-cs"/>
              </a:rPr>
              <a:t>Бильбасову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j-ea"/>
                <a:cs typeface="+mj-cs"/>
              </a:rPr>
              <a:t> о желании (в случае войны) поступить на службу «в одном из военных госпиталей или на перевязочных пунк­тах»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39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1599</Words>
  <Application>Microsoft Office PowerPoint</Application>
  <PresentationFormat>On-screen Show (4:3)</PresentationFormat>
  <Paragraphs>109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Arial</vt:lpstr>
      <vt:lpstr>Bookman Old Style</vt:lpstr>
      <vt:lpstr>Wingdings</vt:lpstr>
      <vt:lpstr>Тема Office</vt:lpstr>
      <vt:lpstr>PowerPoint Presentation</vt:lpstr>
      <vt:lpstr>PowerPoint Presentation</vt:lpstr>
      <vt:lpstr>  Перед вами – карта Болгарии. Именно здесь произошли события, с которыми связано появление Самарского Знамени. </vt:lpstr>
      <vt:lpstr>PowerPoint Presentation</vt:lpstr>
      <vt:lpstr>   Не просто складывалась судьба болгарского народа .                     В  XIV веке болгары, вместе с другими народами Балканского полуострова попали  под владычество Османской империи. Они много раз поднимали восстания, но всякий раз были вынуждены уступить завоевателям. Братья-славяне хранили православную веру и традиции культуры, верили в обретение независимости.</vt:lpstr>
      <vt:lpstr>PowerPoint Presentation</vt:lpstr>
      <vt:lpstr>PowerPoint Presentation</vt:lpstr>
      <vt:lpstr>Из журнала Самарской городской думы - об оказании помощи славянам Балканского полуострова в связи с войной с Турцией </vt:lpstr>
      <vt:lpstr>PowerPoint Presentation</vt:lpstr>
      <vt:lpstr>Патриотическое желание жителей Самары помочь «особым образом» выразила жена гласного Самарской Думы Петра Владимировича Алабина Варвара Васильевна. Она посоветовала мужу подарить восставшим боевое знамя - ведь пятьсот лет у болгар не было ни своего государства, ни государственных символов </vt:lpstr>
      <vt:lpstr>PowerPoint Presentation</vt:lpstr>
      <vt:lpstr>PowerPoint Presentation</vt:lpstr>
      <vt:lpstr>PowerPoint Presentation</vt:lpstr>
      <vt:lpstr>Здесь  было освящено Самарское Знамя</vt:lpstr>
      <vt:lpstr>Знамя от всей русской Земли было вручено болгарскому народу</vt:lpstr>
      <vt:lpstr>Вручение знамени болгарским ополченцам</vt:lpstr>
      <vt:lpstr>PowerPoint Presentation</vt:lpstr>
      <vt:lpstr>Защита знамени в бою</vt:lpstr>
      <vt:lpstr>Мемориал Самарского знамени</vt:lpstr>
      <vt:lpstr>PowerPoint Presentation</vt:lpstr>
      <vt:lpstr>PowerPoint Presentation</vt:lpstr>
      <vt:lpstr>Нет, я не верю,  что знамя осталось в музее,  Словно судьба,  это знамя над нами  шумит,  Синью и золотом  ясной зари пламенея,  Краски российских рассветов  навеки хранит. Краски рассвета.  И алая – по голубому, по золоту,  то кровь, что в бою пролилась. Кровь знаменосцев,  дойти не сумевших до дому,  Кровь, над которой  и смерти утрачена власть. </vt:lpstr>
      <vt:lpstr>    Дорогие ребята, дополнительный материал по теме урока вы можете посмотреть, пройдя по следующим ссылкам: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й</dc:creator>
  <cp:lastModifiedBy>word</cp:lastModifiedBy>
  <cp:revision>1</cp:revision>
  <dcterms:created xsi:type="dcterms:W3CDTF">2020-05-15T11:59:27Z</dcterms:created>
  <dcterms:modified xsi:type="dcterms:W3CDTF">2020-05-15T15:07:24Z</dcterms:modified>
</cp:coreProperties>
</file>