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2" r:id="rId4"/>
    <p:sldId id="263" r:id="rId5"/>
    <p:sldId id="268" r:id="rId6"/>
    <p:sldId id="269" r:id="rId7"/>
    <p:sldId id="272" r:id="rId8"/>
    <p:sldId id="271" r:id="rId9"/>
    <p:sldId id="290" r:id="rId10"/>
    <p:sldId id="273" r:id="rId11"/>
    <p:sldId id="274" r:id="rId12"/>
    <p:sldId id="294" r:id="rId13"/>
    <p:sldId id="275" r:id="rId14"/>
    <p:sldId id="276" r:id="rId15"/>
    <p:sldId id="285" r:id="rId16"/>
    <p:sldId id="280" r:id="rId17"/>
    <p:sldId id="277" r:id="rId18"/>
    <p:sldId id="281" r:id="rId19"/>
    <p:sldId id="278" r:id="rId20"/>
    <p:sldId id="284" r:id="rId21"/>
    <p:sldId id="279" r:id="rId22"/>
    <p:sldId id="282" r:id="rId23"/>
    <p:sldId id="283" r:id="rId24"/>
    <p:sldId id="296" r:id="rId25"/>
    <p:sldId id="287" r:id="rId26"/>
    <p:sldId id="288" r:id="rId27"/>
    <p:sldId id="295" r:id="rId28"/>
    <p:sldId id="291" r:id="rId29"/>
    <p:sldId id="293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  <a:srgbClr val="5126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уз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611560" y="764704"/>
            <a:ext cx="2476229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:\Documents and Settings\Ирина Алексеевна\Мои документы\Мои рисунки\Акрополь стилизов. 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157857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1" descr="C:\Documents and Settings\Ирина Алексеевна\Мои документы\Мои рисунки\Акрополь стилизов. 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548680"/>
            <a:ext cx="24555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79512" y="6165304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</a:t>
            </a:r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1100" b="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Т.И. </a:t>
            </a:r>
            <a:endParaRPr lang="ru-RU" sz="1100" b="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http://img0.liveinternet.ru/images/attach/b/4/104/210/104210872_large_olivka03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5733256"/>
            <a:ext cx="1008112" cy="6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4CA9-8262-4F91-88D9-C9A29CAD7B06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FE66-EB06-4C47-997C-3EE4B63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3/30/Vienna_Pallas_closeup.jpg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itchellteachers.net/WorldHistory/AncientGreece/Images/AngoraAncientAthensTrans.jp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692948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ПРИВЕТСТВУЮ ВСЕХ НА НАШЕМ УРОКЕ!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ЖЕЛАЮ ХОРОШЕГО НАСТРОЕНИЯ!!!</a:t>
            </a:r>
          </a:p>
          <a:p>
            <a:pPr algn="ctr">
              <a:lnSpc>
                <a:spcPct val="200000"/>
              </a:lnSpc>
              <a:defRPr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200000"/>
              </a:lnSpc>
              <a:defRPr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200000"/>
              </a:lnSpc>
              <a:defRPr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  <a:p>
            <a:pPr algn="ctr">
              <a:defRPr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  <a:p>
            <a:pPr algn="ctr">
              <a:defRPr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  <a:p>
            <a:pPr algn="ctr">
              <a:defRPr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НИЧЕГО НЕ БОЙТЕСЬ, У НАС ВСЕ ОБЯЗАТЕЛЬНО  ПОЛУЧИТСЯ!!! 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май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285992"/>
            <a:ext cx="350046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572428" cy="4889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 В ДРЕВНЕМ   ЕГИПТЕ   И МЕЖДУРЕЧЬЕ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школы в древнем египте и междуреч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643050"/>
            <a:ext cx="4357718" cy="4357718"/>
          </a:xfrm>
          <a:prstGeom prst="rect">
            <a:avLst/>
          </a:prstGeom>
          <a:noFill/>
        </p:spPr>
      </p:pic>
      <p:pic>
        <p:nvPicPr>
          <p:cNvPr id="3076" name="Picture 4" descr="http://edufuture.biz/images/6/6b/27-02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300039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7225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АФИНСКИХ ШКОЛАХ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 ГИМНАСИЯХ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00174"/>
            <a:ext cx="7143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7225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АФИНСКИХ ШКОЛАХ И ГИМНАСИЯХ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00174"/>
            <a:ext cx="7143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136338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marL="342900" indent="-342900"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познакомиться  с изучаемыми  предметами и   этапами образования  в древнегреческой школе</a:t>
            </a:r>
          </a:p>
          <a:p>
            <a:pPr marL="342900" indent="-342900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сравнить древнегреческую школу и современную школу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выяснить, какое  влияние  оказала древнегреческая школа на развитие современной школы и науки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857364"/>
            <a:ext cx="685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Рабы – педагоги.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Занятия  в школе.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Посещение  палестры.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 афинских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гимнасиях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92867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r>
              <a:rPr lang="ru-RU" b="1" dirty="0" smtClean="0"/>
              <a:t>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учите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642918"/>
            <a:ext cx="3311525" cy="5516562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1142984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- сопровождающий ребенка.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1571612"/>
            <a:ext cx="7643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учился?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Мальчики из зажиточных семей граждан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 учащихся:  7-11  лет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Чему учили?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785795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 (от  др.греч.) — досуг, учебное занятие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78579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  предметы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1785918" y="1571612"/>
            <a:ext cx="1214446" cy="86360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2428860" y="1643050"/>
            <a:ext cx="928694" cy="257176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929058" y="1643050"/>
            <a:ext cx="285752" cy="142876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928794" y="1428736"/>
            <a:ext cx="504031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929190" y="1643050"/>
            <a:ext cx="142876" cy="292895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286380" y="1571612"/>
            <a:ext cx="714380" cy="1571636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571744"/>
            <a:ext cx="1823219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1" y="4357695"/>
            <a:ext cx="2071702" cy="92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7" y="3213100"/>
            <a:ext cx="1928826" cy="826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869" y="4653955"/>
            <a:ext cx="3357586" cy="1203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музыкальных инструментах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3571875"/>
            <a:ext cx="2143140" cy="71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57950" y="2285991"/>
            <a:ext cx="2214578" cy="85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6357950" y="1571612"/>
            <a:ext cx="428628" cy="64294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14356"/>
            <a:ext cx="5214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принадлежности </a:t>
            </a:r>
            <a:endParaRPr lang="ru-RU" sz="2800" dirty="0">
              <a:solidFill>
                <a:srgbClr val="1504EC"/>
              </a:solidFill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500174"/>
            <a:ext cx="4500594" cy="295447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857760"/>
            <a:ext cx="4214843" cy="11296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6380" y="1714488"/>
            <a:ext cx="2714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Диптих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деревянная дощечка покрытая воском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палочка для письма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АЛФАВИТ</a:t>
            </a:r>
            <a:endParaRPr lang="ru-RU" sz="2800" dirty="0">
              <a:solidFill>
                <a:srgbClr val="1504EC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43050"/>
            <a:ext cx="7354887" cy="421484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Палестра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школа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гимнастических занятий.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500174"/>
            <a:ext cx="721523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43866" cy="63184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ГРЕЧЕСКАЯ   БОГИНЯ   В   ЧЕСТЬ  КОТОРОЙ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БЫЛ   НАЗВАН    ГОРОД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Picture 5" descr="Картинка 2 из 503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211" y="1600200"/>
            <a:ext cx="271557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7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Палестра    греч. «пале» - борьба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500174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учился?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Мальчики из зажиточных семей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Возраст учащихся:   12 -16 лет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Чему учили?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Борьба, бег, прыжки, метание копья, метание диска.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Копьеносец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00" y="1643050"/>
            <a:ext cx="2928958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Дискоб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4" y="1785926"/>
            <a:ext cx="3500462" cy="4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786" y="642919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палестрах  стояли  статуи атлетов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12144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КОПЬЕНОСЕЦ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128586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ДИСКОБОЛ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Афинский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гимнасий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2" descr="C:\Users\vis\Desktop\Sanzio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428736"/>
            <a:ext cx="7072336" cy="478634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Афинский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гимнасий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посещал?  -  граждане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  – взрослые мужчины с17 лет до старости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Занятия: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философии, астрономии, медицине, истории, другим наукам. Особое внимание уделяли  искусству красноречия.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Слушали выступления ученых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Пифагор – математик, философ</a:t>
            </a:r>
          </a:p>
        </p:txBody>
      </p:sp>
      <p:pic>
        <p:nvPicPr>
          <p:cNvPr id="5" name="Picture 2" descr="C:\Users\vis\Desktop\iV057SK2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500174"/>
            <a:ext cx="75723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Евклид - математик</a:t>
            </a:r>
          </a:p>
        </p:txBody>
      </p:sp>
      <p:pic>
        <p:nvPicPr>
          <p:cNvPr id="4" name="Picture 2" descr="C:\Users\vis\Desktop\ЕВКЛИД-И-ЕГО-НАЧА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428737"/>
            <a:ext cx="7143774" cy="464347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Геродот – «отец истории»</a:t>
            </a:r>
          </a:p>
        </p:txBody>
      </p:sp>
      <p:pic>
        <p:nvPicPr>
          <p:cNvPr id="4" name="Picture 2" descr="C:\Users\vis\Desktop\496px-Wien-Parlament-Herod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1357298"/>
            <a:ext cx="5214944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Текст с ошибками</a:t>
            </a:r>
            <a:endParaRPr lang="ru-RU" sz="2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Исправьте не менее 6 ошибок в тексте: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Афинскую школу посещали все дети с 8 лет. Опытные педагоги проводили занятия. В обычной школе учились красноречию, музыке, поэзии. В палестрах мальчики учились читать, писать, считать. 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гимнасиях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 занимались борьбой, слушали выступления известных стратегов, которые излагали свои взгляды по различным наукам.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428625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85776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ошибка – «5»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ошибки – «4»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ошибки – «3»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и более ошибки – «2»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ОЦЕНИ УРОК И СВОЕ НАСТРОЕНИЕ  </a:t>
            </a:r>
          </a:p>
        </p:txBody>
      </p:sp>
      <p:grpSp>
        <p:nvGrpSpPr>
          <p:cNvPr id="2050" name="Группа 6"/>
          <p:cNvGrpSpPr>
            <a:grpSpLocks/>
          </p:cNvGrpSpPr>
          <p:nvPr/>
        </p:nvGrpSpPr>
        <p:grpSpPr bwMode="auto">
          <a:xfrm>
            <a:off x="1000100" y="1214422"/>
            <a:ext cx="2209800" cy="2571768"/>
            <a:chOff x="0" y="0"/>
            <a:chExt cx="22098" cy="28384"/>
          </a:xfrm>
        </p:grpSpPr>
        <p:sp>
          <p:nvSpPr>
            <p:cNvPr id="2" name="Овал 2"/>
            <p:cNvSpPr>
              <a:spLocks noChangeArrowheads="1"/>
            </p:cNvSpPr>
            <p:nvPr/>
          </p:nvSpPr>
          <p:spPr bwMode="auto">
            <a:xfrm>
              <a:off x="0" y="0"/>
              <a:ext cx="22098" cy="2838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" name="Овал 3"/>
            <p:cNvSpPr>
              <a:spLocks noChangeArrowheads="1"/>
            </p:cNvSpPr>
            <p:nvPr/>
          </p:nvSpPr>
          <p:spPr bwMode="auto">
            <a:xfrm>
              <a:off x="6096" y="8382"/>
              <a:ext cx="3048" cy="3333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Овал 4"/>
            <p:cNvSpPr>
              <a:spLocks noChangeArrowheads="1"/>
            </p:cNvSpPr>
            <p:nvPr/>
          </p:nvSpPr>
          <p:spPr bwMode="auto">
            <a:xfrm>
              <a:off x="13239" y="8477"/>
              <a:ext cx="3048" cy="3334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Месяц 5"/>
            <p:cNvSpPr>
              <a:spLocks noChangeArrowheads="1"/>
            </p:cNvSpPr>
            <p:nvPr/>
          </p:nvSpPr>
          <p:spPr bwMode="auto">
            <a:xfrm rot="-5400000">
              <a:off x="8953" y="13906"/>
              <a:ext cx="4572" cy="14954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5" name="Группа 7"/>
          <p:cNvGrpSpPr>
            <a:grpSpLocks/>
          </p:cNvGrpSpPr>
          <p:nvPr/>
        </p:nvGrpSpPr>
        <p:grpSpPr bwMode="auto">
          <a:xfrm>
            <a:off x="3357554" y="1214422"/>
            <a:ext cx="2209800" cy="2428893"/>
            <a:chOff x="0" y="0"/>
            <a:chExt cx="22098" cy="28384"/>
          </a:xfrm>
        </p:grpSpPr>
        <p:sp>
          <p:nvSpPr>
            <p:cNvPr id="10" name="Овал 8"/>
            <p:cNvSpPr>
              <a:spLocks noChangeArrowheads="1"/>
            </p:cNvSpPr>
            <p:nvPr/>
          </p:nvSpPr>
          <p:spPr bwMode="auto">
            <a:xfrm>
              <a:off x="0" y="0"/>
              <a:ext cx="22098" cy="28384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Овал 9"/>
            <p:cNvSpPr>
              <a:spLocks noChangeArrowheads="1"/>
            </p:cNvSpPr>
            <p:nvPr/>
          </p:nvSpPr>
          <p:spPr bwMode="auto">
            <a:xfrm>
              <a:off x="6096" y="8382"/>
              <a:ext cx="3048" cy="333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Овал 10"/>
            <p:cNvSpPr>
              <a:spLocks noChangeArrowheads="1"/>
            </p:cNvSpPr>
            <p:nvPr/>
          </p:nvSpPr>
          <p:spPr bwMode="auto">
            <a:xfrm>
              <a:off x="13239" y="8477"/>
              <a:ext cx="3048" cy="333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59" name="Прямоугольник 12"/>
          <p:cNvSpPr>
            <a:spLocks noChangeArrowheads="1"/>
          </p:cNvSpPr>
          <p:nvPr/>
        </p:nvSpPr>
        <p:spPr bwMode="auto">
          <a:xfrm>
            <a:off x="3929058" y="2857496"/>
            <a:ext cx="1095375" cy="166688"/>
          </a:xfrm>
          <a:prstGeom prst="rect">
            <a:avLst/>
          </a:prstGeom>
          <a:solidFill>
            <a:srgbClr val="F7CAAC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60" name="Группа 13"/>
          <p:cNvGrpSpPr>
            <a:grpSpLocks/>
          </p:cNvGrpSpPr>
          <p:nvPr/>
        </p:nvGrpSpPr>
        <p:grpSpPr bwMode="auto">
          <a:xfrm>
            <a:off x="5929322" y="1285860"/>
            <a:ext cx="2209800" cy="2500330"/>
            <a:chOff x="0" y="0"/>
            <a:chExt cx="22098" cy="28384"/>
          </a:xfrm>
        </p:grpSpPr>
        <p:sp>
          <p:nvSpPr>
            <p:cNvPr id="14" name="Овал 14"/>
            <p:cNvSpPr>
              <a:spLocks noChangeArrowheads="1"/>
            </p:cNvSpPr>
            <p:nvPr/>
          </p:nvSpPr>
          <p:spPr bwMode="auto">
            <a:xfrm>
              <a:off x="0" y="0"/>
              <a:ext cx="22098" cy="28384"/>
            </a:xfrm>
            <a:prstGeom prst="ellipse">
              <a:avLst/>
            </a:prstGeom>
            <a:solidFill>
              <a:srgbClr val="A8D08D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Овал 15"/>
            <p:cNvSpPr>
              <a:spLocks noChangeArrowheads="1"/>
            </p:cNvSpPr>
            <p:nvPr/>
          </p:nvSpPr>
          <p:spPr bwMode="auto">
            <a:xfrm>
              <a:off x="6096" y="8382"/>
              <a:ext cx="3048" cy="3333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Овал 16"/>
            <p:cNvSpPr>
              <a:spLocks noChangeArrowheads="1"/>
            </p:cNvSpPr>
            <p:nvPr/>
          </p:nvSpPr>
          <p:spPr bwMode="auto">
            <a:xfrm>
              <a:off x="13239" y="8477"/>
              <a:ext cx="3048" cy="3334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Месяц 17"/>
            <p:cNvSpPr>
              <a:spLocks noChangeArrowheads="1"/>
            </p:cNvSpPr>
            <p:nvPr/>
          </p:nvSpPr>
          <p:spPr bwMode="auto">
            <a:xfrm rot="5400000">
              <a:off x="9096" y="12001"/>
              <a:ext cx="4572" cy="14954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3857628"/>
            <a:ext cx="7000924" cy="221457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меня было открытием то, что…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показалось важным…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1785926"/>
            <a:ext cx="685804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Пересказ §38;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рабочей тетради № 38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(базовый уровень)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3) сравнить, что общего и в чем различие в  современной и  афинской школах.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(творческий)</a:t>
            </a:r>
          </a:p>
          <a:p>
            <a:pPr marL="342900" indent="-342900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греческие ва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571900" cy="4643470"/>
          </a:xfrm>
          <a:prstGeom prst="rect">
            <a:avLst/>
          </a:prstGeom>
          <a:noFill/>
        </p:spPr>
      </p:pic>
      <p:pic>
        <p:nvPicPr>
          <p:cNvPr id="6148" name="Picture 4" descr="C:\Users\VIKTOR\Desktop\школа\ОТКРЫТЫЕ УРОКИ ПО ФГОС\В АФИНСКИХ ШКОЛАХ\1315833509_eljt7s0mdauzgy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71612"/>
            <a:ext cx="4000528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928670"/>
            <a:ext cx="562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 НАЗЫВАЮТСЯ   ГРЕЧЕСКИЕ   ВАЗЫ?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642919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  <p:pic>
        <p:nvPicPr>
          <p:cNvPr id="18" name="Рисунок 3" descr="a63f504d8c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26654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VIKTOR\Desktop\школа\ОТКРЫТЫЕ УРОКИ ПО ФГОС\В АФИНСКИХ ШКОЛАХ\1200px-Pithos_Louvre_CA4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4071966" cy="4323980"/>
          </a:xfrm>
          <a:prstGeom prst="rect">
            <a:avLst/>
          </a:prstGeom>
          <a:noFill/>
        </p:spPr>
      </p:pic>
      <p:pic>
        <p:nvPicPr>
          <p:cNvPr id="5122" name="Picture 2" descr="C:\Users\VIKTOR\Desktop\школа\ОТКРЫТЫЕ УРОКИ ПО ФГОС\В АФИНСКИХ ШКОЛАХ\greek amphor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000396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78579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  НАЗЫВАЮТСЯ   СОСУДЫ?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ЧЕГО ОНИ ИСПОЛЬЗУЮТСЯ?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amf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714500"/>
            <a:ext cx="179072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1" descr="gidri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857625"/>
            <a:ext cx="2852738" cy="22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4" descr="kanf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643050"/>
            <a:ext cx="214314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6" descr="ki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86190"/>
            <a:ext cx="25511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214313" y="285750"/>
            <a:ext cx="8715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Мастера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расписывали вазы, изображая на них многие события из жизни греков.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 что бы вы изобразили на вазе, будь вы мастером?</a:t>
            </a:r>
          </a:p>
        </p:txBody>
      </p:sp>
      <p:pic>
        <p:nvPicPr>
          <p:cNvPr id="12295" name="Picture 13" descr="история антично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571625"/>
            <a:ext cx="20097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24 из 17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74676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78579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АГОРА – главная площадь АФИН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429552" cy="7032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АКРОПОЛЬ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VIKTOR\Desktop\школа\ОТКРЫТЫЕ УРОКИ ПО ФГОС\В АФИНСКИХ ШКОЛАХ\АКРОП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715172" cy="4429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6786610" cy="4889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ПАРФЕНОН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АРФЕН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843087"/>
            <a:ext cx="6715172" cy="4300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92867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800" b="1" dirty="0"/>
          </a:p>
        </p:txBody>
      </p:sp>
      <p:pic>
        <p:nvPicPr>
          <p:cNvPr id="1026" name="Picture 2" descr="C:\Users\VIKTOR\Desktop\школа\ОТКРЫТЫЕ УРОКИ ПО ФГОС\В АФИНСКИХ ШКОЛАХ\в афин школах и гимнасиях\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2" y="1714488"/>
            <a:ext cx="692467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4B24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463</Words>
  <Application>Microsoft Office PowerPoint</Application>
  <PresentationFormat>Экран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ГРЕЧЕСКАЯ   БОГИНЯ   В   ЧЕСТЬ  КОТОРОЙ  БЫЛ   НАЗВАН    ГОРОД. </vt:lpstr>
      <vt:lpstr>Слайд 3</vt:lpstr>
      <vt:lpstr>Слайд 4</vt:lpstr>
      <vt:lpstr>Слайд 5</vt:lpstr>
      <vt:lpstr>Слайд 6</vt:lpstr>
      <vt:lpstr>АКРОПОЛЬ</vt:lpstr>
      <vt:lpstr>ПАРФЕНОН</vt:lpstr>
      <vt:lpstr>Слайд 9</vt:lpstr>
      <vt:lpstr>ШКОЛА В ДРЕВНЕМ   ЕГИПТЕ   И МЕЖДУРЕЧЬЕ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VIKTOR</cp:lastModifiedBy>
  <cp:revision>72</cp:revision>
  <dcterms:created xsi:type="dcterms:W3CDTF">2015-11-27T03:36:55Z</dcterms:created>
  <dcterms:modified xsi:type="dcterms:W3CDTF">2019-06-15T13:35:13Z</dcterms:modified>
</cp:coreProperties>
</file>